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01" r:id="rId2"/>
  </p:sldMasterIdLst>
  <p:notesMasterIdLst>
    <p:notesMasterId r:id="rId39"/>
  </p:notesMasterIdLst>
  <p:sldIdLst>
    <p:sldId id="256" r:id="rId3"/>
    <p:sldId id="377" r:id="rId4"/>
    <p:sldId id="379" r:id="rId5"/>
    <p:sldId id="400" r:id="rId6"/>
    <p:sldId id="396" r:id="rId7"/>
    <p:sldId id="399" r:id="rId8"/>
    <p:sldId id="406" r:id="rId9"/>
    <p:sldId id="401" r:id="rId10"/>
    <p:sldId id="402" r:id="rId11"/>
    <p:sldId id="403" r:id="rId12"/>
    <p:sldId id="404" r:id="rId13"/>
    <p:sldId id="405" r:id="rId14"/>
    <p:sldId id="413" r:id="rId15"/>
    <p:sldId id="414" r:id="rId16"/>
    <p:sldId id="415" r:id="rId17"/>
    <p:sldId id="410" r:id="rId18"/>
    <p:sldId id="412" r:id="rId19"/>
    <p:sldId id="411" r:id="rId20"/>
    <p:sldId id="407" r:id="rId21"/>
    <p:sldId id="416" r:id="rId22"/>
    <p:sldId id="417" r:id="rId23"/>
    <p:sldId id="418" r:id="rId24"/>
    <p:sldId id="420" r:id="rId25"/>
    <p:sldId id="421" r:id="rId26"/>
    <p:sldId id="339" r:id="rId27"/>
    <p:sldId id="422" r:id="rId28"/>
    <p:sldId id="423" r:id="rId29"/>
    <p:sldId id="425" r:id="rId30"/>
    <p:sldId id="424" r:id="rId31"/>
    <p:sldId id="341" r:id="rId32"/>
    <p:sldId id="342" r:id="rId33"/>
    <p:sldId id="343" r:id="rId34"/>
    <p:sldId id="344" r:id="rId35"/>
    <p:sldId id="294" r:id="rId36"/>
    <p:sldId id="304" r:id="rId37"/>
    <p:sldId id="345" r:id="rId3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83" autoAdjust="0"/>
    <p:restoredTop sz="73279" autoAdjust="0"/>
  </p:normalViewPr>
  <p:slideViewPr>
    <p:cSldViewPr snapToGrid="0">
      <p:cViewPr varScale="1">
        <p:scale>
          <a:sx n="66" d="100"/>
          <a:sy n="66" d="100"/>
        </p:scale>
        <p:origin x="108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77D2E86-F031-41BB-8D7D-39E024C9D199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E70C1D8-2148-4CCC-AD0F-B34CA776C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4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fluid</a:t>
            </a:r>
            <a:r>
              <a:rPr lang="en-US" baseline="0" dirty="0" smtClean="0"/>
              <a:t> and complete IoT architecture must combine edge, fog, and cloud computing paradigms.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Lower the data source proximity, further away the resources are from data source and therefore higher latency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fog nodes deployed in the physical environment? Are they edge or fog? They are fog as long as they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sensors or actuators, and only perform computation. Something like an Intel Edison can be considered both.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ECEF-82F3-6048-AC28-234CB84A3A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6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ECEF-82F3-6048-AC28-234CB84A3A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20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Pitch control loop uses PID (Proportional Integral</a:t>
            </a:r>
            <a:r>
              <a:rPr lang="en-US" baseline="0" dirty="0" smtClean="0"/>
              <a:t> Derivative) controller to control pitch of turbine blades. Wind speed sensor used.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Future of edge computing requires transition from traditional CPS (isolated vertical silos with application lifecycle strictly tied to that of the underlying system) to next-generation CPS.</a:t>
            </a:r>
          </a:p>
          <a:p>
            <a:r>
              <a:rPr lang="en-US" baseline="0" dirty="0" smtClean="0"/>
              <a:t>	Next-generation CPS essentially requires us to view CPS as open, dynamic platforms that can host multiple applications simultaneously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ECEF-82F3-6048-AC28-234CB84A3A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62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ECEF-82F3-6048-AC28-234CB84A3A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70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I mentioned earlier, applications are constructed as a composition of components. Unlike regular operating</a:t>
            </a:r>
            <a:r>
              <a:rPr lang="en-US" baseline="0" dirty="0" smtClean="0"/>
              <a:t> systems, the applications were restricted to communicate through some basic patterns.</a:t>
            </a:r>
          </a:p>
          <a:p>
            <a:r>
              <a:rPr lang="en-US" baseline="0" dirty="0" smtClean="0"/>
              <a:t>Their execution model for activities was also pre-determined. In some work not discussed here, one of the graduate students was able to take this model and create a set of tools that can predictively compute time of execution of application tasks and come up with conservative activity execution bounds to ensure deadlines are not missed.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0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idea is to make each layer robust such</a:t>
            </a:r>
            <a:r>
              <a:rPr lang="en-US" baseline="0" dirty="0" smtClean="0"/>
              <a:t> that it ensures that faults from the layer above it cannot propagate to a fault in the layer below. And the layer above can assume certain behavior about the layer below and if that fails, the layer below should inform the layer above.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32B63-E3AF-4DE5-9E6F-1252BFBADC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24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63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780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4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IoT/IIoT: Devices that are connected to each other and connected</a:t>
            </a:r>
            <a:r>
              <a:rPr lang="en-US" baseline="0" dirty="0" smtClean="0"/>
              <a:t> to the Internet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Emerging trends: Advancement in edge computing devices have resulted in sophisticated and </a:t>
            </a:r>
            <a:br>
              <a:rPr lang="en-US" baseline="0" dirty="0" smtClean="0"/>
            </a:br>
            <a:r>
              <a:rPr lang="en-US" baseline="0" dirty="0" smtClean="0"/>
              <a:t>resourceful devices that are equipped with variety of sensors and actuators</a:t>
            </a:r>
          </a:p>
          <a:p>
            <a:pPr marL="0" indent="0">
              <a:buNone/>
            </a:pPr>
            <a:r>
              <a:rPr lang="en-US" baseline="0" dirty="0" smtClean="0"/>
              <a:t>	E.g.: Intel Edison on Arduino with sensors from the Grove Starter Kit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Therefore, the future of Ubiquitous Computing is CP in nature. As such CPS will play an important role.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Smart cities are great exemplars of future of ubiquitous computing:</a:t>
            </a:r>
          </a:p>
          <a:p>
            <a:pPr marL="0" indent="0">
              <a:buNone/>
            </a:pPr>
            <a:r>
              <a:rPr lang="en-US" baseline="0" dirty="0" smtClean="0"/>
              <a:t>	Comprises heterogeneous resources of varying domains (transportation, power grid, </a:t>
            </a:r>
            <a:r>
              <a:rPr lang="en-US" baseline="0" dirty="0" err="1" smtClean="0"/>
              <a:t>e.t.c</a:t>
            </a:r>
            <a:r>
              <a:rPr lang="en-US" baseline="0" dirty="0" smtClean="0"/>
              <a:t>..)</a:t>
            </a:r>
          </a:p>
          <a:p>
            <a:pPr marL="0" indent="0">
              <a:buNone/>
            </a:pPr>
            <a:r>
              <a:rPr lang="en-US" baseline="0" dirty="0" smtClean="0"/>
              <a:t>	Resources vary from </a:t>
            </a:r>
            <a:r>
              <a:rPr lang="en-US" baseline="0" dirty="0" err="1" smtClean="0"/>
              <a:t>resc-constd</a:t>
            </a:r>
            <a:r>
              <a:rPr lang="en-US" baseline="0" dirty="0" smtClean="0"/>
              <a:t> edge devices with sensors/actuators to resourceful cloud instances</a:t>
            </a:r>
          </a:p>
          <a:p>
            <a:pPr marL="0" indent="0">
              <a:buNone/>
            </a:pPr>
            <a:r>
              <a:rPr lang="en-US" baseline="0" dirty="0" smtClean="0"/>
              <a:t>	Resources can be dynamic and have distributed ownership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As such, traditional notion of CPS does not fit as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8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provider and each senior living center has their own information – what if people keep the information in their control – can keep control.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627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8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517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9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902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10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90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11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85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12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044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16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115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1279954"/>
            <a:ext cx="7086599" cy="14700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749977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49898" y="6094107"/>
            <a:ext cx="971195" cy="627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+mn-lt"/>
              </a:rPr>
              <a:t>Institute for Software Integrated Systems</a:t>
            </a:r>
            <a:endParaRPr lang="en-US" sz="10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2285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5369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53698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8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10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140610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46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7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700" baseline="0">
                <a:solidFill>
                  <a:schemeClr val="bg1"/>
                </a:solidFill>
                <a:latin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50"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13467"/>
            <a:ext cx="8229601" cy="3860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1350">
              <a:solidFill>
                <a:prstClr val="black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778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noFill/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noFill/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5D15A451-678C-3A43-BD3A-A8B06A1DFF49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53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Autofit/>
          </a:bodyPr>
          <a:lstStyle>
            <a:lvl1pPr algn="ctr"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3429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6858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0287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16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E574A01D-4478-7E4B-81C0-2D32DD8A6C08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56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7510-1C90-ED44-BF12-7C9C3627113E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2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384-B854-D64C-9EE8-F5FAB0CD4200}" type="datetime1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47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709D-1E11-F24A-B412-D1D3916F6BAF}" type="datetime1">
              <a:rPr lang="en-US" smtClean="0"/>
              <a:t>3/24/2018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61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2BAB-6EC0-E346-BDA9-296A76558023}" type="datetime1">
              <a:rPr lang="en-US" smtClean="0"/>
              <a:t>3/24/2018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5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74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5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3DF6-29DE-4341-B90C-7E4F4273AC02}" type="datetime1">
              <a:rPr lang="en-US" smtClean="0"/>
              <a:t>3/24/2018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38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B46A-29B5-0D49-BA8C-44B797CC7D45}" type="datetime1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68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B800-B0CF-1447-90FC-05A9F3897986}" type="datetime1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94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E19C-74DD-8C4E-8067-0D3CD6161BBD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22C6C-170C-0C41-AC59-A3EF3F14355C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0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ew_isis_ppt_bg_no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" y="0"/>
            <a:ext cx="913765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>
            <a:normAutofit/>
          </a:bodyPr>
          <a:lstStyle>
            <a:lvl1pPr>
              <a:defRPr sz="2700"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907"/>
            <a:ext cx="8229600" cy="72603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1451114" y="5265887"/>
            <a:ext cx="2133600" cy="365125"/>
          </a:xfrm>
        </p:spPr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8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08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40608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5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8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9"/>
            <a:ext cx="8229600" cy="6683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6834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2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268D8-A095-9946-B3E4-1080B27A2B4C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5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hyperlink" Target="http://riaps.isis.vanderbilt.edu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48" y="787256"/>
            <a:ext cx="8253136" cy="154954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Social Dispersed Computing: Societal Scale Cyber-Physical Systems</a:t>
            </a:r>
            <a:br>
              <a:rPr lang="en-US" b="1" dirty="0" smtClean="0"/>
            </a:br>
            <a:r>
              <a:rPr lang="en-US" b="1" dirty="0" smtClean="0"/>
              <a:t>Applications, Challenges and Opportunities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60571" y="2220687"/>
            <a:ext cx="34834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Abhishek Dubey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Assistant Professor,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Computer Science and Electrical Engineering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Vanderbilt  University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Senior Research Scientist,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Institute for Software Integrated Systems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1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1"/>
            <a:ext cx="2976991" cy="1893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34" name="Oval 3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7" name="Rectangle 46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8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0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Deconstructing Societal-Scale Cyber-Physical Systems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088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0"/>
            <a:ext cx="2976991" cy="9795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36883" y="5460246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and Information Presentation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39" name="Oval 38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951718" y="2815841"/>
            <a:ext cx="2340946" cy="2274376"/>
            <a:chOff x="5199962" y="2740356"/>
            <a:chExt cx="2106057" cy="2274376"/>
          </a:xfrm>
        </p:grpSpPr>
        <p:sp>
          <p:nvSpPr>
            <p:cNvPr id="43" name="Oval 42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52" name="Rectangle 51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53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1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Deconstructing Societal-Scale Cyber-Physical Systems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049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"/>
          <a:stretch/>
        </p:blipFill>
        <p:spPr bwMode="auto">
          <a:xfrm>
            <a:off x="2986097" y="1578538"/>
            <a:ext cx="6119803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36883" y="5460246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and Information Presentation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040507" y="3854370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Sharing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093097" y="1928339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Networks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257836" y="1673952"/>
            <a:ext cx="1513018" cy="4559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965074" y="2740356"/>
            <a:ext cx="2340946" cy="2274376"/>
            <a:chOff x="5199962" y="2740356"/>
            <a:chExt cx="2106057" cy="2274376"/>
          </a:xfrm>
        </p:grpSpPr>
        <p:sp>
          <p:nvSpPr>
            <p:cNvPr id="42" name="Oval 41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5" name="Rectangle 4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4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Deconstructing Societal-Scale Cyber-Physical Systems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66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01057" y="2239963"/>
            <a:ext cx="6858000" cy="2387600"/>
          </a:xfrm>
        </p:spPr>
        <p:txBody>
          <a:bodyPr>
            <a:noAutofit/>
          </a:bodyPr>
          <a:lstStyle/>
          <a:p>
            <a:r>
              <a:rPr lang="en-US" sz="5400" dirty="0" smtClean="0"/>
              <a:t>Let us consider an example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5285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610282"/>
            <a:ext cx="9042400" cy="51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2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8336-0864-7541-AAFD-CE5496C3DBC5}" type="slidenum">
              <a:rPr lang="en-US">
                <a:latin typeface="Arial"/>
              </a:rPr>
              <a:pPr/>
              <a:t>15</a:t>
            </a:fld>
            <a:endParaRPr lang="en-US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Transit-Hub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53052" y="1371600"/>
            <a:ext cx="963917" cy="5383913"/>
            <a:chOff x="254572" y="758588"/>
            <a:chExt cx="963917" cy="5383913"/>
          </a:xfrm>
        </p:grpSpPr>
        <p:grpSp>
          <p:nvGrpSpPr>
            <p:cNvPr id="66" name="Group 65"/>
            <p:cNvGrpSpPr/>
            <p:nvPr/>
          </p:nvGrpSpPr>
          <p:grpSpPr>
            <a:xfrm>
              <a:off x="330130" y="758588"/>
              <a:ext cx="812800" cy="1336020"/>
              <a:chOff x="357418" y="1127556"/>
              <a:chExt cx="812800" cy="1336020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18" y="1127556"/>
                <a:ext cx="812800" cy="812800"/>
              </a:xfrm>
              <a:prstGeom prst="rect">
                <a:avLst/>
              </a:prstGeom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402983" y="1940356"/>
                <a:ext cx="721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Smart</a:t>
                </a:r>
              </a:p>
              <a:p>
                <a:pPr algn="ctr"/>
                <a:r>
                  <a:rPr lang="en-US" sz="1400" dirty="0" smtClean="0"/>
                  <a:t>Phones</a:t>
                </a:r>
                <a:endParaRPr lang="en-US" sz="1400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10965" y="2319801"/>
              <a:ext cx="851130" cy="1108148"/>
              <a:chOff x="338253" y="2774576"/>
              <a:chExt cx="851130" cy="1108148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12" b="14327"/>
              <a:stretch/>
            </p:blipFill>
            <p:spPr>
              <a:xfrm>
                <a:off x="354529" y="2774576"/>
                <a:ext cx="818578" cy="581688"/>
              </a:xfrm>
              <a:prstGeom prst="rect">
                <a:avLst/>
              </a:prstGeom>
            </p:spPr>
          </p:pic>
          <p:sp>
            <p:nvSpPr>
              <p:cNvPr id="81" name="TextBox 80"/>
              <p:cNvSpPr txBox="1"/>
              <p:nvPr/>
            </p:nvSpPr>
            <p:spPr>
              <a:xfrm>
                <a:off x="338253" y="3359504"/>
                <a:ext cx="8511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Roadside</a:t>
                </a:r>
              </a:p>
              <a:p>
                <a:pPr algn="ctr"/>
                <a:r>
                  <a:rPr lang="en-US" sz="1400" dirty="0" smtClean="0"/>
                  <a:t>Sensors</a:t>
                </a:r>
                <a:endParaRPr lang="en-US" sz="1400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54572" y="3653142"/>
              <a:ext cx="963917" cy="1126333"/>
              <a:chOff x="281860" y="3974024"/>
              <a:chExt cx="963917" cy="1126333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144" y="3974024"/>
                <a:ext cx="595349" cy="595349"/>
              </a:xfrm>
              <a:prstGeom prst="rect">
                <a:avLst/>
              </a:prstGeom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281860" y="4577137"/>
                <a:ext cx="9639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On-vehicle</a:t>
                </a:r>
              </a:p>
              <a:p>
                <a:pPr algn="ctr"/>
                <a:r>
                  <a:rPr lang="en-US" sz="1400" dirty="0" smtClean="0"/>
                  <a:t>Devices</a:t>
                </a:r>
                <a:endParaRPr lang="en-US" sz="1400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97440" y="5004668"/>
              <a:ext cx="878190" cy="1137833"/>
              <a:chOff x="270152" y="5004668"/>
              <a:chExt cx="878190" cy="1137833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36" y="5004668"/>
                <a:ext cx="614613" cy="614613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270152" y="5619281"/>
                <a:ext cx="878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Traffic</a:t>
                </a:r>
              </a:p>
              <a:p>
                <a:pPr algn="ctr"/>
                <a:r>
                  <a:rPr lang="en-US" sz="1400" dirty="0" smtClean="0"/>
                  <a:t>Data APIs</a:t>
                </a:r>
                <a:endParaRPr lang="en-US" sz="1400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4268262" y="1371600"/>
            <a:ext cx="2084831" cy="5383913"/>
            <a:chOff x="3993591" y="758588"/>
            <a:chExt cx="2084831" cy="5383913"/>
          </a:xfrm>
        </p:grpSpPr>
        <p:sp>
          <p:nvSpPr>
            <p:cNvPr id="85" name="Rectangle 84"/>
            <p:cNvSpPr/>
            <p:nvPr/>
          </p:nvSpPr>
          <p:spPr>
            <a:xfrm>
              <a:off x="3993591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Contextual Anomaly Detection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58182" y="1520566"/>
              <a:ext cx="1755648" cy="21031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Long-term Model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Stacked Convolutional Neural Networks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Explaining non-recurrent traffic patterns for large areas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158182" y="3880632"/>
              <a:ext cx="1755648" cy="21031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Short-term Model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Stacked </a:t>
              </a:r>
              <a:r>
                <a:rPr lang="en-US" sz="1400" dirty="0" smtClean="0">
                  <a:solidFill>
                    <a:prstClr val="black"/>
                  </a:solidFill>
                </a:rPr>
                <a:t>LSTM encoder decoder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Identifying traffic anomaly due to events, e.g., accidents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Predicting traffic conditions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600200" y="1371600"/>
            <a:ext cx="2084831" cy="5383913"/>
            <a:chOff x="1623060" y="758588"/>
            <a:chExt cx="2084831" cy="5383913"/>
          </a:xfrm>
        </p:grpSpPr>
        <p:sp>
          <p:nvSpPr>
            <p:cNvPr id="89" name="Rectangle 88"/>
            <p:cNvSpPr/>
            <p:nvPr/>
          </p:nvSpPr>
          <p:spPr>
            <a:xfrm>
              <a:off x="1623060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Aggregation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738872" y="4882336"/>
              <a:ext cx="1853207" cy="1101416"/>
              <a:chOff x="242063" y="1019525"/>
              <a:chExt cx="2654329" cy="1577547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823" y="1019525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237" y="1067884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650" y="1116243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063" y="1164602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</p:grpSp>
        <p:sp>
          <p:nvSpPr>
            <p:cNvPr id="91" name="Rectangle 90"/>
            <p:cNvSpPr/>
            <p:nvPr/>
          </p:nvSpPr>
          <p:spPr>
            <a:xfrm>
              <a:off x="1787651" y="1512666"/>
              <a:ext cx="1755648" cy="7915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Formatting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schemeClr val="tx1"/>
                  </a:solidFill>
                </a:rPr>
                <a:t>Converting to the same format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87651" y="2578260"/>
              <a:ext cx="1755648" cy="7915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Cleaning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schemeClr val="tx1"/>
                  </a:solidFill>
                </a:rPr>
                <a:t>Get rid of errors and noises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787651" y="3643854"/>
              <a:ext cx="1755648" cy="9644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Processing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Normalization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Balancing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Aggregation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936325" y="1371600"/>
            <a:ext cx="2084831" cy="5383913"/>
            <a:chOff x="6364122" y="758588"/>
            <a:chExt cx="2084831" cy="5383913"/>
          </a:xfrm>
        </p:grpSpPr>
        <p:sp>
          <p:nvSpPr>
            <p:cNvPr id="99" name="Rectangle 98"/>
            <p:cNvSpPr/>
            <p:nvPr/>
          </p:nvSpPr>
          <p:spPr>
            <a:xfrm>
              <a:off x="6364122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Applications and Services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528713" y="1511278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Real-time Delay Prediction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visitors and travelers</a:t>
              </a:r>
              <a:endParaRPr lang="en-US" sz="1400" b="1" dirty="0" smtClean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528713" y="3822368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Service Alerts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visitors and travelers</a:t>
              </a:r>
              <a:endParaRPr lang="en-US" sz="1400" b="1" dirty="0" smtClean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28713" y="2666823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Augmented Traffic Dataset 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third party applications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528713" y="4977912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Service Analysis and Optimization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city planners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04" name="Right Arrow 103"/>
          <p:cNvSpPr/>
          <p:nvPr/>
        </p:nvSpPr>
        <p:spPr>
          <a:xfrm>
            <a:off x="1153840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3821902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6489964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"/>
          <a:stretch/>
        </p:blipFill>
        <p:spPr bwMode="auto">
          <a:xfrm>
            <a:off x="2986097" y="1578538"/>
            <a:ext cx="6119803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36883" y="5460246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and Information Presentation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040507" y="3854370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Sharing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093097" y="1928339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Networks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257836" y="1673952"/>
            <a:ext cx="1513018" cy="4559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965074" y="2740356"/>
            <a:ext cx="2340946" cy="2274376"/>
            <a:chOff x="5199962" y="2740356"/>
            <a:chExt cx="2106057" cy="2274376"/>
          </a:xfrm>
        </p:grpSpPr>
        <p:sp>
          <p:nvSpPr>
            <p:cNvPr id="42" name="Oval 41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5" name="Rectangle 4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4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Consequences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977267"/>
            <a:ext cx="293565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next decade is (probably) about 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merge of AI and </a:t>
            </a:r>
            <a:r>
              <a:rPr lang="en-US" dirty="0" smtClean="0"/>
              <a:t>CPS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Spread </a:t>
            </a:r>
            <a:r>
              <a:rPr lang="en-US" dirty="0"/>
              <a:t>of societal-scale </a:t>
            </a:r>
            <a:r>
              <a:rPr lang="en-US" dirty="0" smtClean="0"/>
              <a:t>CPS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Autonomy </a:t>
            </a:r>
            <a:r>
              <a:rPr lang="en-US" dirty="0"/>
              <a:t>everywhere</a:t>
            </a:r>
          </a:p>
          <a:p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7651" y="2809483"/>
            <a:ext cx="2935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societies follow the speed of 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Can we make a dent on the security problems?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Can we keep the future systems assured</a:t>
            </a:r>
            <a:r>
              <a:rPr lang="en-US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we handle the volume and velocity of data required to create these systems.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77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3134" y="57768"/>
            <a:ext cx="8229600" cy="764526"/>
          </a:xfrm>
        </p:spPr>
        <p:txBody>
          <a:bodyPr>
            <a:normAutofit/>
          </a:bodyPr>
          <a:lstStyle/>
          <a:p>
            <a:r>
              <a:rPr lang="en-US" dirty="0" smtClean="0"/>
              <a:t>Design and Analysis </a:t>
            </a:r>
            <a:r>
              <a:rPr lang="en-US" dirty="0" smtClean="0"/>
              <a:t>of Societal-Scale CPS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920C1-B29D-44C9-B219-925D8FEE05CE}" type="datetime1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36723" y="1184661"/>
            <a:ext cx="3962400" cy="761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Human Users/Regulators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12" y="2373978"/>
            <a:ext cx="3706761" cy="1705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36723" y="2339029"/>
            <a:ext cx="3962400" cy="17403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CPS Services</a:t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(Connected Vehicles, Grid,..)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6723" y="4482466"/>
            <a:ext cx="3962400" cy="788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Physical Systems/Resources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00284" y="4079339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04504" y="4079339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43230" y="4017579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Mapping/</a:t>
            </a:r>
          </a:p>
          <a:p>
            <a:r>
              <a:rPr lang="en-US" sz="1400" dirty="0" smtClean="0"/>
              <a:t>Configuration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14336" y="4125301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Platform Services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19949" y="1945737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324169" y="1945737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65394" y="1893644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Functional req.,</a:t>
            </a:r>
          </a:p>
          <a:p>
            <a:r>
              <a:rPr lang="en-US" sz="1400" dirty="0" smtClean="0"/>
              <a:t>Policies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372898" y="1891476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Utilities,</a:t>
            </a:r>
          </a:p>
          <a:p>
            <a:r>
              <a:rPr lang="en-US" sz="1400" dirty="0"/>
              <a:t>r</a:t>
            </a:r>
            <a:r>
              <a:rPr lang="en-US" sz="1400" dirty="0" smtClean="0"/>
              <a:t>isk, cost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6591534" y="1063673"/>
            <a:ext cx="21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Policy and Data –Driven Analysis Design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77553" y="2712354"/>
            <a:ext cx="227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Platform Integration and Interface design</a:t>
            </a:r>
            <a:endParaRPr lang="en-US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677553" y="4407751"/>
            <a:ext cx="240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Integration and Interface Design</a:t>
            </a:r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8010" y="1555257"/>
            <a:ext cx="196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modalities</a:t>
            </a:r>
          </a:p>
          <a:p>
            <a:r>
              <a:rPr lang="en-US" dirty="0" smtClean="0"/>
              <a:t>Ops. and security</a:t>
            </a:r>
            <a:br>
              <a:rPr lang="en-US" dirty="0" smtClean="0"/>
            </a:br>
            <a:r>
              <a:rPr lang="en-US" dirty="0" smtClean="0"/>
              <a:t>   policies</a:t>
            </a:r>
          </a:p>
          <a:p>
            <a:r>
              <a:rPr lang="en-US" dirty="0" smtClean="0"/>
              <a:t>Service metrics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0649" y="3674930"/>
            <a:ext cx="2053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to platform</a:t>
            </a:r>
          </a:p>
          <a:p>
            <a:r>
              <a:rPr lang="en-US" dirty="0" smtClean="0"/>
              <a:t>   mapping, </a:t>
            </a:r>
          </a:p>
          <a:p>
            <a:r>
              <a:rPr lang="en-US" dirty="0" smtClean="0"/>
              <a:t>Sensing and </a:t>
            </a:r>
            <a:br>
              <a:rPr lang="en-US" dirty="0" smtClean="0"/>
            </a:br>
            <a:r>
              <a:rPr lang="en-US" dirty="0" smtClean="0"/>
              <a:t>   actuation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6258" y="1566632"/>
            <a:ext cx="2083443" cy="1163256"/>
          </a:xfrm>
          <a:prstGeom prst="roundRect">
            <a:avLst/>
          </a:prstGeom>
          <a:noFill/>
          <a:ln>
            <a:solidFill>
              <a:srgbClr val="786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18" idx="1"/>
          </p:cNvCxnSpPr>
          <p:nvPr/>
        </p:nvCxnSpPr>
        <p:spPr>
          <a:xfrm>
            <a:off x="2239701" y="2148260"/>
            <a:ext cx="3133197" cy="4826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89767" y="2099061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03134" y="2100990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24268" y="4268358"/>
            <a:ext cx="3133197" cy="4826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74334" y="4219159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287701" y="4221088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52400" y="3698304"/>
            <a:ext cx="2083443" cy="11632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530278" y="6186668"/>
            <a:ext cx="2048719" cy="596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11836" y="5380469"/>
            <a:ext cx="533351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Approach: Model and Component based design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98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3134" y="57768"/>
            <a:ext cx="8229600" cy="764526"/>
          </a:xfrm>
        </p:spPr>
        <p:txBody>
          <a:bodyPr>
            <a:normAutofit/>
          </a:bodyPr>
          <a:lstStyle/>
          <a:p>
            <a:r>
              <a:rPr lang="en-US" dirty="0" smtClean="0"/>
              <a:t>Design and Analysis </a:t>
            </a:r>
            <a:r>
              <a:rPr lang="en-US" dirty="0" smtClean="0"/>
              <a:t>of Societal-Scale CPS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920C1-B29D-44C9-B219-925D8FEE05CE}" type="datetime1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36723" y="1184661"/>
            <a:ext cx="3962400" cy="761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Human Users/Regulators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12" y="2373978"/>
            <a:ext cx="3706761" cy="1705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36723" y="2339029"/>
            <a:ext cx="3962400" cy="17403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CPS Services</a:t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(Connected Vehicles, Grid,..)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6723" y="4482466"/>
            <a:ext cx="3962400" cy="788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Physical Systems/Resources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00284" y="4079339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04504" y="4079339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43230" y="4017579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Mapping/</a:t>
            </a:r>
          </a:p>
          <a:p>
            <a:r>
              <a:rPr lang="en-US" sz="1400" dirty="0" smtClean="0"/>
              <a:t>Configuration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14336" y="4125301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Platform Services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19949" y="1945737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324169" y="1945737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65394" y="1893644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Functional req.,</a:t>
            </a:r>
          </a:p>
          <a:p>
            <a:r>
              <a:rPr lang="en-US" sz="1400" dirty="0" smtClean="0"/>
              <a:t>Policies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372898" y="1891476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Utilities,</a:t>
            </a:r>
          </a:p>
          <a:p>
            <a:r>
              <a:rPr lang="en-US" sz="1400" dirty="0"/>
              <a:t>r</a:t>
            </a:r>
            <a:r>
              <a:rPr lang="en-US" sz="1400" dirty="0" smtClean="0"/>
              <a:t>isk, cost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6591534" y="1063673"/>
            <a:ext cx="22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Incentive engineering</a:t>
            </a:r>
          </a:p>
          <a:p>
            <a:r>
              <a:rPr lang="en-US" dirty="0" smtClean="0"/>
              <a:t>Mechanism design</a:t>
            </a:r>
          </a:p>
          <a:p>
            <a:r>
              <a:rPr lang="en-US" dirty="0" smtClean="0"/>
              <a:t>Game Theory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08236" y="2482178"/>
            <a:ext cx="21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Functional design</a:t>
            </a:r>
          </a:p>
          <a:p>
            <a:r>
              <a:rPr lang="en-US" dirty="0" smtClean="0"/>
              <a:t>Information flows</a:t>
            </a:r>
            <a:br>
              <a:rPr lang="en-US" dirty="0" smtClean="0"/>
            </a:br>
            <a:r>
              <a:rPr lang="en-US" dirty="0" smtClean="0"/>
              <a:t>Security constraints</a:t>
            </a:r>
          </a:p>
          <a:p>
            <a:r>
              <a:rPr lang="en-US" dirty="0" smtClean="0"/>
              <a:t>Platform mapping</a:t>
            </a:r>
          </a:p>
          <a:p>
            <a:r>
              <a:rPr lang="en-US" dirty="0" smtClean="0"/>
              <a:t>Timing constraints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7552" y="4407751"/>
            <a:ext cx="2231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Physical dynamics</a:t>
            </a:r>
          </a:p>
          <a:p>
            <a:r>
              <a:rPr lang="en-US" dirty="0" smtClean="0"/>
              <a:t>Platform properties</a:t>
            </a:r>
          </a:p>
          <a:p>
            <a:r>
              <a:rPr lang="en-US" dirty="0" smtClean="0"/>
              <a:t>Resource constraints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8010" y="1555257"/>
            <a:ext cx="196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modalities</a:t>
            </a:r>
          </a:p>
          <a:p>
            <a:r>
              <a:rPr lang="en-US" dirty="0" smtClean="0"/>
              <a:t>Ops. and security</a:t>
            </a:r>
            <a:br>
              <a:rPr lang="en-US" dirty="0" smtClean="0"/>
            </a:br>
            <a:r>
              <a:rPr lang="en-US" dirty="0" smtClean="0"/>
              <a:t>   policies</a:t>
            </a:r>
          </a:p>
          <a:p>
            <a:r>
              <a:rPr lang="en-US" dirty="0" smtClean="0"/>
              <a:t>Service metrics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0649" y="3674930"/>
            <a:ext cx="2053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to platform</a:t>
            </a:r>
          </a:p>
          <a:p>
            <a:r>
              <a:rPr lang="en-US" dirty="0" smtClean="0"/>
              <a:t>   mapping, </a:t>
            </a:r>
          </a:p>
          <a:p>
            <a:r>
              <a:rPr lang="en-US" dirty="0" smtClean="0"/>
              <a:t>Sensing and </a:t>
            </a:r>
            <a:br>
              <a:rPr lang="en-US" dirty="0" smtClean="0"/>
            </a:br>
            <a:r>
              <a:rPr lang="en-US" dirty="0" smtClean="0"/>
              <a:t>   actuation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6258" y="1566632"/>
            <a:ext cx="2083443" cy="1163256"/>
          </a:xfrm>
          <a:prstGeom prst="roundRect">
            <a:avLst/>
          </a:prstGeom>
          <a:noFill/>
          <a:ln>
            <a:solidFill>
              <a:srgbClr val="786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18" idx="1"/>
          </p:cNvCxnSpPr>
          <p:nvPr/>
        </p:nvCxnSpPr>
        <p:spPr>
          <a:xfrm>
            <a:off x="2239701" y="2148260"/>
            <a:ext cx="3133197" cy="4826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89767" y="2099061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03134" y="2100990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24268" y="4268358"/>
            <a:ext cx="3133197" cy="4826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74334" y="4219159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287701" y="4221088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52400" y="3698304"/>
            <a:ext cx="2083443" cy="11632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530278" y="6186668"/>
            <a:ext cx="2048719" cy="596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11836" y="5380469"/>
            <a:ext cx="533351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Approach: Model and Component based design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636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3739923"/>
          </a:xfrm>
        </p:spPr>
        <p:txBody>
          <a:bodyPr>
            <a:normAutofit/>
          </a:bodyPr>
          <a:lstStyle/>
          <a:p>
            <a:r>
              <a:rPr lang="en-US" dirty="0" smtClean="0"/>
              <a:t>Let us focus on the platform design challenge</a:t>
            </a:r>
            <a:br>
              <a:rPr lang="en-US" dirty="0" smtClean="0"/>
            </a:br>
            <a:r>
              <a:rPr lang="en-US" dirty="0" smtClean="0"/>
              <a:t>Mapping: Application to the computing continuum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4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review the application domain of data-driven smart and connected cyber-physical systems.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658132"/>
            <a:ext cx="2468263" cy="1582450"/>
          </a:xfrm>
          <a:prstGeom prst="roundRect">
            <a:avLst/>
          </a:prstGeom>
        </p:spPr>
      </p:pic>
      <p:sp>
        <p:nvSpPr>
          <p:cNvPr id="5" name="Rechteck 17"/>
          <p:cNvSpPr/>
          <p:nvPr/>
        </p:nvSpPr>
        <p:spPr>
          <a:xfrm>
            <a:off x="70056" y="3058388"/>
            <a:ext cx="2741805" cy="740770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Networked And Distributed Systems</a:t>
            </a:r>
            <a:endParaRPr lang="de-DE" sz="1600" dirty="0"/>
          </a:p>
        </p:txBody>
      </p:sp>
      <p:pic>
        <p:nvPicPr>
          <p:cNvPr id="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64" y="2658132"/>
            <a:ext cx="2514601" cy="16764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17"/>
          <p:cNvSpPr/>
          <p:nvPr/>
        </p:nvSpPr>
        <p:spPr>
          <a:xfrm>
            <a:off x="3061639" y="3056275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Data Sciences</a:t>
            </a:r>
          </a:p>
        </p:txBody>
      </p:sp>
      <p:pic>
        <p:nvPicPr>
          <p:cNvPr id="8" name="Picture 2" descr="Image result for social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19" y="2673550"/>
            <a:ext cx="2438400" cy="15179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17"/>
          <p:cNvSpPr/>
          <p:nvPr/>
        </p:nvSpPr>
        <p:spPr>
          <a:xfrm>
            <a:off x="6036794" y="3056275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Social </a:t>
            </a:r>
            <a:r>
              <a:rPr lang="de-DE" sz="1600" dirty="0" smtClean="0"/>
              <a:t>Sciences and Game Theory</a:t>
            </a:r>
            <a:endParaRPr lang="de-DE" sz="1600" dirty="0"/>
          </a:p>
        </p:txBody>
      </p:sp>
      <p:sp>
        <p:nvSpPr>
          <p:cNvPr id="10" name="Rectangle 9"/>
          <p:cNvSpPr/>
          <p:nvPr/>
        </p:nvSpPr>
        <p:spPr>
          <a:xfrm>
            <a:off x="1132114" y="4775200"/>
            <a:ext cx="7257143" cy="725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These class of systems brings together the three different disciplines of engineering.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computing continuum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507" t="32105" r="18639" b="29858"/>
          <a:stretch/>
        </p:blipFill>
        <p:spPr>
          <a:xfrm>
            <a:off x="3955216" y="1819064"/>
            <a:ext cx="2159144" cy="130665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2754596" y="4272060"/>
            <a:ext cx="1105758" cy="1021947"/>
            <a:chOff x="4795516" y="3591416"/>
            <a:chExt cx="1105758" cy="1021947"/>
          </a:xfrm>
        </p:grpSpPr>
        <p:sp>
          <p:nvSpPr>
            <p:cNvPr id="19" name="Cloud 1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25" idx="7"/>
              <a:endCxn id="29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5" idx="4"/>
              <a:endCxn id="27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29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7" idx="6"/>
              <a:endCxn id="28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9" idx="4"/>
              <a:endCxn id="28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5" idx="5"/>
              <a:endCxn id="30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77336" y="3523272"/>
            <a:ext cx="1105758" cy="1021947"/>
            <a:chOff x="4795516" y="3591416"/>
            <a:chExt cx="1105758" cy="1021947"/>
          </a:xfrm>
        </p:grpSpPr>
        <p:sp>
          <p:nvSpPr>
            <p:cNvPr id="56" name="Cloud 55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57" idx="7"/>
              <a:endCxn id="60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7" idx="4"/>
              <a:endCxn id="58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1" idx="7"/>
              <a:endCxn id="60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6"/>
              <a:endCxn id="59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0" idx="4"/>
              <a:endCxn id="59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5"/>
              <a:endCxn id="61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218318" y="4065013"/>
            <a:ext cx="1105758" cy="1021947"/>
            <a:chOff x="4795516" y="3591416"/>
            <a:chExt cx="1105758" cy="1021947"/>
          </a:xfrm>
        </p:grpSpPr>
        <p:sp>
          <p:nvSpPr>
            <p:cNvPr id="69" name="Cloud 6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>
              <a:stCxn id="70" idx="7"/>
              <a:endCxn id="73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0" idx="4"/>
              <a:endCxn id="71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7"/>
              <a:endCxn id="73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1" idx="6"/>
              <a:endCxn id="72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3" idx="4"/>
              <a:endCxn id="72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0" idx="5"/>
              <a:endCxn id="74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flipV="1">
            <a:off x="3619818" y="3125714"/>
            <a:ext cx="720807" cy="114634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6" idx="3"/>
            <a:endCxn id="4" idx="2"/>
          </p:cNvCxnSpPr>
          <p:nvPr/>
        </p:nvCxnSpPr>
        <p:spPr>
          <a:xfrm flipV="1">
            <a:off x="5030215" y="3125714"/>
            <a:ext cx="4573" cy="455989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5801654" y="3125716"/>
            <a:ext cx="800780" cy="9954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ight Bracket 100"/>
          <p:cNvSpPr/>
          <p:nvPr/>
        </p:nvSpPr>
        <p:spPr>
          <a:xfrm>
            <a:off x="7601381" y="1819064"/>
            <a:ext cx="166782" cy="1306650"/>
          </a:xfrm>
          <a:prstGeom prst="rightBracket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Bracket 101"/>
          <p:cNvSpPr/>
          <p:nvPr/>
        </p:nvSpPr>
        <p:spPr>
          <a:xfrm>
            <a:off x="7601381" y="3498934"/>
            <a:ext cx="166782" cy="1795073"/>
          </a:xfrm>
          <a:prstGeom prst="rightBracket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7780993" y="2229500"/>
            <a:ext cx="7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Cloud</a:t>
            </a:r>
            <a:endParaRPr 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7768163" y="4001686"/>
            <a:ext cx="109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Fog</a:t>
            </a:r>
          </a:p>
          <a:p>
            <a:pPr algn="ctr"/>
            <a:r>
              <a:rPr lang="en-US" sz="1400" dirty="0" smtClean="0"/>
              <a:t>(Fog nodes)</a:t>
            </a:r>
            <a:endParaRPr lang="en-US" sz="1400" dirty="0"/>
          </a:p>
        </p:txBody>
      </p:sp>
      <p:cxnSp>
        <p:nvCxnSpPr>
          <p:cNvPr id="111" name="Straight Connector 110"/>
          <p:cNvCxnSpPr>
            <a:endCxn id="56" idx="1"/>
          </p:cNvCxnSpPr>
          <p:nvPr/>
        </p:nvCxnSpPr>
        <p:spPr>
          <a:xfrm flipH="1" flipV="1">
            <a:off x="5030215" y="4544131"/>
            <a:ext cx="4573" cy="87395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6772783" y="5086961"/>
            <a:ext cx="2218" cy="5651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5583094" y="3125715"/>
            <a:ext cx="739382" cy="271409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ight Triangle 135"/>
          <p:cNvSpPr/>
          <p:nvPr/>
        </p:nvSpPr>
        <p:spPr>
          <a:xfrm rot="10800000">
            <a:off x="1390340" y="1815994"/>
            <a:ext cx="591185" cy="4393118"/>
          </a:xfrm>
          <a:prstGeom prst="rtTriangle">
            <a:avLst/>
          </a:prstGeom>
          <a:solidFill>
            <a:srgbClr val="B7DEE8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 rot="16200000">
            <a:off x="983265" y="2505111"/>
            <a:ext cx="167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Resource availability</a:t>
            </a:r>
            <a:endParaRPr lang="en-US" sz="1400" dirty="0"/>
          </a:p>
        </p:txBody>
      </p:sp>
      <p:sp>
        <p:nvSpPr>
          <p:cNvPr id="138" name="Right Triangle 137"/>
          <p:cNvSpPr/>
          <p:nvPr/>
        </p:nvSpPr>
        <p:spPr>
          <a:xfrm>
            <a:off x="1283268" y="1815993"/>
            <a:ext cx="591185" cy="4393119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 rot="5400000">
            <a:off x="522219" y="5121846"/>
            <a:ext cx="1855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Data source proximity</a:t>
            </a:r>
            <a:endParaRPr lang="en-US" sz="1400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885778" y="5369969"/>
            <a:ext cx="839144" cy="839144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3858341" y="5388172"/>
            <a:ext cx="2075428" cy="967134"/>
            <a:chOff x="4487249" y="4128365"/>
            <a:chExt cx="2075428" cy="967134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alphaModFix amt="19000"/>
            </a:blip>
            <a:stretch>
              <a:fillRect/>
            </a:stretch>
          </p:blipFill>
          <p:spPr>
            <a:xfrm>
              <a:off x="4487249" y="4288728"/>
              <a:ext cx="372488" cy="372488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6">
              <a:alphaModFix amt="19000"/>
            </a:blip>
            <a:stretch>
              <a:fillRect/>
            </a:stretch>
          </p:blipFill>
          <p:spPr>
            <a:xfrm>
              <a:off x="5629162" y="4158274"/>
              <a:ext cx="933515" cy="93351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7">
              <a:alphaModFix amt="19000"/>
            </a:blip>
            <a:stretch>
              <a:fillRect/>
            </a:stretch>
          </p:blipFill>
          <p:spPr>
            <a:xfrm flipH="1">
              <a:off x="4832757" y="4128365"/>
              <a:ext cx="787082" cy="690008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8">
              <a:alphaModFix amt="19000"/>
            </a:blip>
            <a:stretch>
              <a:fillRect/>
            </a:stretch>
          </p:blipFill>
          <p:spPr>
            <a:xfrm>
              <a:off x="4659930" y="4623859"/>
              <a:ext cx="471640" cy="471640"/>
            </a:xfrm>
            <a:prstGeom prst="rect">
              <a:avLst/>
            </a:prstGeom>
          </p:spPr>
        </p:pic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6929592" y="5580101"/>
            <a:ext cx="616184" cy="616184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0">
            <a:alphaModFix amt="19000"/>
          </a:blip>
          <a:stretch>
            <a:fillRect/>
          </a:stretch>
        </p:blipFill>
        <p:spPr>
          <a:xfrm>
            <a:off x="6199264" y="5573207"/>
            <a:ext cx="658909" cy="658909"/>
          </a:xfrm>
          <a:prstGeom prst="rect">
            <a:avLst/>
          </a:prstGeom>
        </p:spPr>
      </p:pic>
      <p:sp>
        <p:nvSpPr>
          <p:cNvPr id="135" name="Right Bracket 134"/>
          <p:cNvSpPr/>
          <p:nvPr/>
        </p:nvSpPr>
        <p:spPr>
          <a:xfrm>
            <a:off x="7599831" y="5369969"/>
            <a:ext cx="168332" cy="887646"/>
          </a:xfrm>
          <a:prstGeom prst="rightBracket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755330" y="5372966"/>
            <a:ext cx="1112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Edge</a:t>
            </a:r>
            <a:br>
              <a:rPr lang="en-US" sz="1400" dirty="0" smtClean="0"/>
            </a:br>
            <a:r>
              <a:rPr lang="en-US" sz="1400" dirty="0" smtClean="0"/>
              <a:t>(Sensors, Actuators)</a:t>
            </a:r>
            <a:endParaRPr lang="en-US" sz="1400" dirty="0"/>
          </a:p>
        </p:txBody>
      </p:sp>
      <p:sp>
        <p:nvSpPr>
          <p:cNvPr id="141" name="Oval 140"/>
          <p:cNvSpPr/>
          <p:nvPr/>
        </p:nvSpPr>
        <p:spPr>
          <a:xfrm>
            <a:off x="2966331" y="571437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189723" y="602927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461783" y="591688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974457" y="5526815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4248591" y="569473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4204186" y="603342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733894" y="581019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60803" y="565213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123834" y="594231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322476" y="593885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677919" y="5769936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124333" y="598914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>
            <a:stCxn id="141" idx="5"/>
            <a:endCxn id="142" idx="1"/>
          </p:cNvCxnSpPr>
          <p:nvPr/>
        </p:nvCxnSpPr>
        <p:spPr>
          <a:xfrm>
            <a:off x="3082789" y="5839805"/>
            <a:ext cx="126915" cy="21098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2" idx="6"/>
            <a:endCxn id="143" idx="3"/>
          </p:cNvCxnSpPr>
          <p:nvPr/>
        </p:nvCxnSpPr>
        <p:spPr>
          <a:xfrm flipV="1">
            <a:off x="3326162" y="6042310"/>
            <a:ext cx="155602" cy="60436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1" idx="6"/>
            <a:endCxn id="143" idx="1"/>
          </p:cNvCxnSpPr>
          <p:nvPr/>
        </p:nvCxnSpPr>
        <p:spPr>
          <a:xfrm>
            <a:off x="3102770" y="5787852"/>
            <a:ext cx="378994" cy="150551"/>
          </a:xfrm>
          <a:prstGeom prst="line">
            <a:avLst/>
          </a:prstGeom>
          <a:ln w="12700" cmpd="sng">
            <a:solidFill>
              <a:schemeClr val="accent3">
                <a:lumMod val="75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5" idx="6"/>
            <a:endCxn id="147" idx="2"/>
          </p:cNvCxnSpPr>
          <p:nvPr/>
        </p:nvCxnSpPr>
        <p:spPr>
          <a:xfrm>
            <a:off x="4385030" y="5768213"/>
            <a:ext cx="348864" cy="115453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9" idx="7"/>
            <a:endCxn id="148" idx="3"/>
          </p:cNvCxnSpPr>
          <p:nvPr/>
        </p:nvCxnSpPr>
        <p:spPr>
          <a:xfrm flipV="1">
            <a:off x="5240292" y="5777560"/>
            <a:ext cx="240492" cy="18627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46" idx="1"/>
            <a:endCxn id="144" idx="4"/>
          </p:cNvCxnSpPr>
          <p:nvPr/>
        </p:nvCxnSpPr>
        <p:spPr>
          <a:xfrm flipH="1" flipV="1">
            <a:off x="4042677" y="5673762"/>
            <a:ext cx="181490" cy="381185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51" idx="5"/>
            <a:endCxn id="152" idx="2"/>
          </p:cNvCxnSpPr>
          <p:nvPr/>
        </p:nvCxnSpPr>
        <p:spPr>
          <a:xfrm>
            <a:off x="6794377" y="5895363"/>
            <a:ext cx="329956" cy="16725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0" idx="6"/>
            <a:endCxn id="151" idx="3"/>
          </p:cNvCxnSpPr>
          <p:nvPr/>
        </p:nvCxnSpPr>
        <p:spPr>
          <a:xfrm flipV="1">
            <a:off x="6458915" y="5895363"/>
            <a:ext cx="238985" cy="116970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0" idx="6"/>
            <a:endCxn id="152" idx="2"/>
          </p:cNvCxnSpPr>
          <p:nvPr/>
        </p:nvCxnSpPr>
        <p:spPr>
          <a:xfrm>
            <a:off x="6458915" y="6012333"/>
            <a:ext cx="665418" cy="5028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4203849" y="3125715"/>
            <a:ext cx="298813" cy="229236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 flipV="1">
            <a:off x="3502834" y="5159606"/>
            <a:ext cx="526" cy="5547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2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4" grpId="0"/>
      <p:bldP spid="105" grpId="0"/>
      <p:bldP spid="136" grpId="0" animBg="1"/>
      <p:bldP spid="137" grpId="0"/>
      <p:bldP spid="138" grpId="0" animBg="1"/>
      <p:bldP spid="139" grpId="0"/>
      <p:bldP spid="135" grpId="0" animBg="1"/>
      <p:bldP spid="140" grpId="0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computing continuum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507" t="32105" r="18639" b="29858"/>
          <a:stretch/>
        </p:blipFill>
        <p:spPr>
          <a:xfrm>
            <a:off x="3955216" y="1819064"/>
            <a:ext cx="2159144" cy="130665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2754596" y="4272060"/>
            <a:ext cx="1105758" cy="1021947"/>
            <a:chOff x="4795516" y="3591416"/>
            <a:chExt cx="1105758" cy="1021947"/>
          </a:xfrm>
        </p:grpSpPr>
        <p:sp>
          <p:nvSpPr>
            <p:cNvPr id="19" name="Cloud 1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25" idx="7"/>
              <a:endCxn id="29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5" idx="4"/>
              <a:endCxn id="27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29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7" idx="6"/>
              <a:endCxn id="28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9" idx="4"/>
              <a:endCxn id="28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5" idx="5"/>
              <a:endCxn id="30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77336" y="3523272"/>
            <a:ext cx="1105758" cy="1021947"/>
            <a:chOff x="4795516" y="3591416"/>
            <a:chExt cx="1105758" cy="1021947"/>
          </a:xfrm>
        </p:grpSpPr>
        <p:sp>
          <p:nvSpPr>
            <p:cNvPr id="56" name="Cloud 55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57" idx="7"/>
              <a:endCxn id="60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7" idx="4"/>
              <a:endCxn id="58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1" idx="7"/>
              <a:endCxn id="60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6"/>
              <a:endCxn id="59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0" idx="4"/>
              <a:endCxn id="59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5"/>
              <a:endCxn id="61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218318" y="4065013"/>
            <a:ext cx="1105758" cy="1021947"/>
            <a:chOff x="4795516" y="3591416"/>
            <a:chExt cx="1105758" cy="1021947"/>
          </a:xfrm>
        </p:grpSpPr>
        <p:sp>
          <p:nvSpPr>
            <p:cNvPr id="69" name="Cloud 6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>
              <a:stCxn id="70" idx="7"/>
              <a:endCxn id="73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0" idx="4"/>
              <a:endCxn id="71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7"/>
              <a:endCxn id="73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1" idx="6"/>
              <a:endCxn id="72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3" idx="4"/>
              <a:endCxn id="72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0" idx="5"/>
              <a:endCxn id="74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flipV="1">
            <a:off x="3619818" y="3125714"/>
            <a:ext cx="720807" cy="114634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6" idx="3"/>
            <a:endCxn id="4" idx="2"/>
          </p:cNvCxnSpPr>
          <p:nvPr/>
        </p:nvCxnSpPr>
        <p:spPr>
          <a:xfrm flipV="1">
            <a:off x="5030215" y="3125714"/>
            <a:ext cx="4573" cy="455989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5801654" y="3125716"/>
            <a:ext cx="800780" cy="9954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ight Bracket 100"/>
          <p:cNvSpPr/>
          <p:nvPr/>
        </p:nvSpPr>
        <p:spPr>
          <a:xfrm>
            <a:off x="7601381" y="1819064"/>
            <a:ext cx="166782" cy="1306652"/>
          </a:xfrm>
          <a:prstGeom prst="rightBracket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Bracket 101"/>
          <p:cNvSpPr/>
          <p:nvPr/>
        </p:nvSpPr>
        <p:spPr>
          <a:xfrm>
            <a:off x="7601381" y="3498934"/>
            <a:ext cx="166782" cy="1795073"/>
          </a:xfrm>
          <a:prstGeom prst="rightBracket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7780993" y="2229500"/>
            <a:ext cx="7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Cloud</a:t>
            </a:r>
            <a:endParaRPr 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7768163" y="4001686"/>
            <a:ext cx="109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Fog</a:t>
            </a:r>
          </a:p>
          <a:p>
            <a:pPr algn="ctr"/>
            <a:r>
              <a:rPr lang="en-US" sz="1400" dirty="0" smtClean="0"/>
              <a:t>(Fog nodes)</a:t>
            </a:r>
            <a:endParaRPr lang="en-US" sz="1400" dirty="0"/>
          </a:p>
        </p:txBody>
      </p:sp>
      <p:cxnSp>
        <p:nvCxnSpPr>
          <p:cNvPr id="111" name="Straight Connector 110"/>
          <p:cNvCxnSpPr>
            <a:endCxn id="56" idx="1"/>
          </p:cNvCxnSpPr>
          <p:nvPr/>
        </p:nvCxnSpPr>
        <p:spPr>
          <a:xfrm flipH="1" flipV="1">
            <a:off x="5030215" y="4544131"/>
            <a:ext cx="4573" cy="87395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6772783" y="5086961"/>
            <a:ext cx="2218" cy="5651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5583094" y="3125715"/>
            <a:ext cx="739382" cy="271409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885778" y="5369969"/>
            <a:ext cx="839144" cy="839144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3858341" y="5388172"/>
            <a:ext cx="2075428" cy="967134"/>
            <a:chOff x="4487249" y="4128365"/>
            <a:chExt cx="2075428" cy="967134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alphaModFix amt="19000"/>
            </a:blip>
            <a:stretch>
              <a:fillRect/>
            </a:stretch>
          </p:blipFill>
          <p:spPr>
            <a:xfrm>
              <a:off x="4487249" y="4288728"/>
              <a:ext cx="372488" cy="372488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6">
              <a:alphaModFix amt="19000"/>
            </a:blip>
            <a:stretch>
              <a:fillRect/>
            </a:stretch>
          </p:blipFill>
          <p:spPr>
            <a:xfrm>
              <a:off x="5629162" y="4158274"/>
              <a:ext cx="933515" cy="93351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7">
              <a:alphaModFix amt="19000"/>
            </a:blip>
            <a:stretch>
              <a:fillRect/>
            </a:stretch>
          </p:blipFill>
          <p:spPr>
            <a:xfrm flipH="1">
              <a:off x="4832757" y="4128365"/>
              <a:ext cx="787082" cy="690008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8">
              <a:alphaModFix amt="19000"/>
            </a:blip>
            <a:stretch>
              <a:fillRect/>
            </a:stretch>
          </p:blipFill>
          <p:spPr>
            <a:xfrm>
              <a:off x="4659930" y="4623859"/>
              <a:ext cx="471640" cy="471640"/>
            </a:xfrm>
            <a:prstGeom prst="rect">
              <a:avLst/>
            </a:prstGeom>
          </p:spPr>
        </p:pic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6929592" y="5580101"/>
            <a:ext cx="616184" cy="616184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0">
            <a:alphaModFix amt="19000"/>
          </a:blip>
          <a:stretch>
            <a:fillRect/>
          </a:stretch>
        </p:blipFill>
        <p:spPr>
          <a:xfrm>
            <a:off x="6199264" y="5573207"/>
            <a:ext cx="658909" cy="658909"/>
          </a:xfrm>
          <a:prstGeom prst="rect">
            <a:avLst/>
          </a:prstGeom>
        </p:spPr>
      </p:pic>
      <p:sp>
        <p:nvSpPr>
          <p:cNvPr id="135" name="Right Bracket 134"/>
          <p:cNvSpPr/>
          <p:nvPr/>
        </p:nvSpPr>
        <p:spPr>
          <a:xfrm>
            <a:off x="7599831" y="5369969"/>
            <a:ext cx="168332" cy="887646"/>
          </a:xfrm>
          <a:prstGeom prst="rightBracket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755330" y="5372966"/>
            <a:ext cx="1112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Edge</a:t>
            </a:r>
            <a:br>
              <a:rPr lang="en-US" sz="1400" dirty="0" smtClean="0"/>
            </a:br>
            <a:r>
              <a:rPr lang="en-US" sz="1400" dirty="0" smtClean="0"/>
              <a:t>(Sensors, Actuators)</a:t>
            </a:r>
            <a:endParaRPr lang="en-US" sz="1400" dirty="0"/>
          </a:p>
        </p:txBody>
      </p:sp>
      <p:sp>
        <p:nvSpPr>
          <p:cNvPr id="141" name="Oval 140"/>
          <p:cNvSpPr/>
          <p:nvPr/>
        </p:nvSpPr>
        <p:spPr>
          <a:xfrm>
            <a:off x="2966331" y="571437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189723" y="602927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461783" y="591688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974457" y="5526815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4248591" y="569473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4204186" y="603342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733894" y="581019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60803" y="565213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123834" y="594231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322476" y="593885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677919" y="5769936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124333" y="598914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>
            <a:stCxn id="141" idx="5"/>
            <a:endCxn id="142" idx="1"/>
          </p:cNvCxnSpPr>
          <p:nvPr/>
        </p:nvCxnSpPr>
        <p:spPr>
          <a:xfrm>
            <a:off x="3082789" y="5839805"/>
            <a:ext cx="126915" cy="21098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2" idx="6"/>
            <a:endCxn id="143" idx="3"/>
          </p:cNvCxnSpPr>
          <p:nvPr/>
        </p:nvCxnSpPr>
        <p:spPr>
          <a:xfrm flipV="1">
            <a:off x="3326162" y="6042310"/>
            <a:ext cx="155602" cy="60436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1" idx="6"/>
            <a:endCxn id="143" idx="1"/>
          </p:cNvCxnSpPr>
          <p:nvPr/>
        </p:nvCxnSpPr>
        <p:spPr>
          <a:xfrm>
            <a:off x="3102770" y="5787852"/>
            <a:ext cx="378994" cy="150551"/>
          </a:xfrm>
          <a:prstGeom prst="line">
            <a:avLst/>
          </a:prstGeom>
          <a:ln w="12700" cmpd="sng">
            <a:solidFill>
              <a:schemeClr val="accent3">
                <a:lumMod val="75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5" idx="6"/>
            <a:endCxn id="147" idx="2"/>
          </p:cNvCxnSpPr>
          <p:nvPr/>
        </p:nvCxnSpPr>
        <p:spPr>
          <a:xfrm>
            <a:off x="4385030" y="5768213"/>
            <a:ext cx="348864" cy="115453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9" idx="7"/>
            <a:endCxn id="148" idx="3"/>
          </p:cNvCxnSpPr>
          <p:nvPr/>
        </p:nvCxnSpPr>
        <p:spPr>
          <a:xfrm flipV="1">
            <a:off x="5240292" y="5777560"/>
            <a:ext cx="240492" cy="18627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46" idx="1"/>
            <a:endCxn id="144" idx="4"/>
          </p:cNvCxnSpPr>
          <p:nvPr/>
        </p:nvCxnSpPr>
        <p:spPr>
          <a:xfrm flipH="1" flipV="1">
            <a:off x="4042677" y="5673762"/>
            <a:ext cx="181490" cy="381185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51" idx="5"/>
            <a:endCxn id="152" idx="2"/>
          </p:cNvCxnSpPr>
          <p:nvPr/>
        </p:nvCxnSpPr>
        <p:spPr>
          <a:xfrm>
            <a:off x="6794377" y="5895363"/>
            <a:ext cx="329956" cy="16725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0" idx="6"/>
            <a:endCxn id="151" idx="3"/>
          </p:cNvCxnSpPr>
          <p:nvPr/>
        </p:nvCxnSpPr>
        <p:spPr>
          <a:xfrm flipV="1">
            <a:off x="6458915" y="5895363"/>
            <a:ext cx="238985" cy="116970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0" idx="6"/>
            <a:endCxn id="152" idx="2"/>
          </p:cNvCxnSpPr>
          <p:nvPr/>
        </p:nvCxnSpPr>
        <p:spPr>
          <a:xfrm>
            <a:off x="6458915" y="6012333"/>
            <a:ext cx="665418" cy="5028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4203849" y="3125715"/>
            <a:ext cx="298813" cy="229236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ight Bracket 89"/>
          <p:cNvSpPr/>
          <p:nvPr/>
        </p:nvSpPr>
        <p:spPr>
          <a:xfrm flipH="1">
            <a:off x="2579930" y="1819064"/>
            <a:ext cx="153948" cy="1306652"/>
          </a:xfrm>
          <a:prstGeom prst="rightBracket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Line Callout 1 90"/>
          <p:cNvSpPr/>
          <p:nvPr/>
        </p:nvSpPr>
        <p:spPr>
          <a:xfrm>
            <a:off x="222021" y="1910842"/>
            <a:ext cx="1989323" cy="1098082"/>
          </a:xfrm>
          <a:prstGeom prst="borderCallout1">
            <a:avLst>
              <a:gd name="adj1" fmla="val 49512"/>
              <a:gd name="adj2" fmla="val 99696"/>
              <a:gd name="adj3" fmla="val 49894"/>
              <a:gd name="adj4" fmla="val 118547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0584" indent="-100584">
              <a:buFont typeface="Arial"/>
              <a:buChar char="•"/>
            </a:pPr>
            <a:r>
              <a:rPr lang="en-US" sz="1100" dirty="0" smtClean="0"/>
              <a:t>Non real-time applications</a:t>
            </a:r>
          </a:p>
          <a:p>
            <a:pPr marL="100584" indent="-100584">
              <a:buFont typeface="Arial"/>
              <a:buChar char="•"/>
            </a:pPr>
            <a:r>
              <a:rPr lang="en-US" sz="1100" dirty="0" smtClean="0"/>
              <a:t>Long running, </a:t>
            </a:r>
            <a:r>
              <a:rPr lang="en-US" sz="1100" dirty="0"/>
              <a:t>c</a:t>
            </a:r>
            <a:r>
              <a:rPr lang="en-US" sz="1100" dirty="0" smtClean="0"/>
              <a:t>omputation heavy analytics</a:t>
            </a:r>
          </a:p>
          <a:p>
            <a:pPr marL="100584" indent="-100584">
              <a:buFont typeface="Arial"/>
              <a:buChar char="•"/>
            </a:pPr>
            <a:r>
              <a:rPr lang="en-US" sz="1100" b="1" dirty="0" smtClean="0"/>
              <a:t>E.g.</a:t>
            </a:r>
            <a:r>
              <a:rPr lang="en-US" sz="1100" dirty="0" smtClean="0"/>
              <a:t>: Daily weather forecast to determine power generation in wind farms   </a:t>
            </a:r>
          </a:p>
        </p:txBody>
      </p:sp>
      <p:sp>
        <p:nvSpPr>
          <p:cNvPr id="92" name="Right Bracket 91"/>
          <p:cNvSpPr/>
          <p:nvPr/>
        </p:nvSpPr>
        <p:spPr>
          <a:xfrm flipH="1">
            <a:off x="2579926" y="3498935"/>
            <a:ext cx="153951" cy="1795072"/>
          </a:xfrm>
          <a:prstGeom prst="rightBracket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Line Callout 1 93"/>
          <p:cNvSpPr/>
          <p:nvPr/>
        </p:nvSpPr>
        <p:spPr>
          <a:xfrm>
            <a:off x="222021" y="3836996"/>
            <a:ext cx="1989322" cy="1152569"/>
          </a:xfrm>
          <a:prstGeom prst="borderCallout1">
            <a:avLst>
              <a:gd name="adj1" fmla="val 49512"/>
              <a:gd name="adj2" fmla="val 99696"/>
              <a:gd name="adj3" fmla="val 49754"/>
              <a:gd name="adj4" fmla="val 118995"/>
            </a:avLst>
          </a:prstGeom>
          <a:solidFill>
            <a:schemeClr val="accent6">
              <a:lumMod val="20000"/>
              <a:lumOff val="80000"/>
            </a:schemeClr>
          </a:solidFill>
          <a:ln w="12700" cmpd="sng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0584" indent="-100584">
              <a:buFont typeface="Arial"/>
              <a:buChar char="•"/>
            </a:pPr>
            <a:r>
              <a:rPr lang="en-US" sz="1100" dirty="0" smtClean="0"/>
              <a:t>Soft real-time applications</a:t>
            </a:r>
          </a:p>
          <a:p>
            <a:pPr marL="100584" indent="-100584">
              <a:buFont typeface="Arial"/>
              <a:buChar char="•"/>
            </a:pPr>
            <a:r>
              <a:rPr lang="en-US" sz="1100" dirty="0" smtClean="0"/>
              <a:t>Applications that deal with sensitive data</a:t>
            </a:r>
          </a:p>
          <a:p>
            <a:pPr marL="100584" indent="-100584">
              <a:buFont typeface="Arial"/>
              <a:buChar char="•"/>
            </a:pPr>
            <a:r>
              <a:rPr lang="en-US" sz="1100" b="1" dirty="0" smtClean="0"/>
              <a:t>E.g.</a:t>
            </a:r>
            <a:r>
              <a:rPr lang="en-US" sz="1100" dirty="0" smtClean="0"/>
              <a:t>: Hourly weather forecast to adjust power generation estimation in wind farms </a:t>
            </a:r>
            <a:endParaRPr lang="en-US" sz="1100" dirty="0"/>
          </a:p>
        </p:txBody>
      </p:sp>
      <p:cxnSp>
        <p:nvCxnSpPr>
          <p:cNvPr id="95" name="Straight Connector 94"/>
          <p:cNvCxnSpPr/>
          <p:nvPr/>
        </p:nvCxnSpPr>
        <p:spPr>
          <a:xfrm flipH="1" flipV="1">
            <a:off x="3502834" y="5159606"/>
            <a:ext cx="526" cy="5547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0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computing continuum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507" t="32105" r="18639" b="29858"/>
          <a:stretch/>
        </p:blipFill>
        <p:spPr>
          <a:xfrm>
            <a:off x="3955216" y="1819064"/>
            <a:ext cx="2159144" cy="130665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2754596" y="4272060"/>
            <a:ext cx="1105758" cy="1021947"/>
            <a:chOff x="4795516" y="3591416"/>
            <a:chExt cx="1105758" cy="1021947"/>
          </a:xfrm>
        </p:grpSpPr>
        <p:sp>
          <p:nvSpPr>
            <p:cNvPr id="19" name="Cloud 1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25" idx="7"/>
              <a:endCxn id="29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5" idx="4"/>
              <a:endCxn id="27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29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7" idx="6"/>
              <a:endCxn id="28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9" idx="4"/>
              <a:endCxn id="28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5" idx="5"/>
              <a:endCxn id="30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77336" y="3523272"/>
            <a:ext cx="1105758" cy="1021947"/>
            <a:chOff x="4795516" y="3591416"/>
            <a:chExt cx="1105758" cy="1021947"/>
          </a:xfrm>
        </p:grpSpPr>
        <p:sp>
          <p:nvSpPr>
            <p:cNvPr id="56" name="Cloud 55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57" idx="7"/>
              <a:endCxn id="60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7" idx="4"/>
              <a:endCxn id="58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1" idx="7"/>
              <a:endCxn id="60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6"/>
              <a:endCxn id="59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0" idx="4"/>
              <a:endCxn id="59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5"/>
              <a:endCxn id="61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218318" y="4065013"/>
            <a:ext cx="1105758" cy="1021947"/>
            <a:chOff x="4795516" y="3591416"/>
            <a:chExt cx="1105758" cy="1021947"/>
          </a:xfrm>
        </p:grpSpPr>
        <p:sp>
          <p:nvSpPr>
            <p:cNvPr id="69" name="Cloud 6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>
              <a:stCxn id="70" idx="7"/>
              <a:endCxn id="73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0" idx="4"/>
              <a:endCxn id="71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7"/>
              <a:endCxn id="73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1" idx="6"/>
              <a:endCxn id="72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3" idx="4"/>
              <a:endCxn id="72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0" idx="5"/>
              <a:endCxn id="74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flipV="1">
            <a:off x="3619818" y="3125714"/>
            <a:ext cx="720807" cy="114634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6" idx="3"/>
            <a:endCxn id="4" idx="2"/>
          </p:cNvCxnSpPr>
          <p:nvPr/>
        </p:nvCxnSpPr>
        <p:spPr>
          <a:xfrm flipV="1">
            <a:off x="5030215" y="3125714"/>
            <a:ext cx="4573" cy="455989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5801654" y="3125716"/>
            <a:ext cx="800780" cy="9954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ight Bracket 100"/>
          <p:cNvSpPr/>
          <p:nvPr/>
        </p:nvSpPr>
        <p:spPr>
          <a:xfrm>
            <a:off x="7601381" y="1819064"/>
            <a:ext cx="166782" cy="1306652"/>
          </a:xfrm>
          <a:prstGeom prst="rightBracket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Bracket 101"/>
          <p:cNvSpPr/>
          <p:nvPr/>
        </p:nvSpPr>
        <p:spPr>
          <a:xfrm>
            <a:off x="7601381" y="3498934"/>
            <a:ext cx="166782" cy="1795073"/>
          </a:xfrm>
          <a:prstGeom prst="rightBracket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7780993" y="2229500"/>
            <a:ext cx="7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Cloud</a:t>
            </a:r>
            <a:endParaRPr 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7768163" y="4001686"/>
            <a:ext cx="109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Fog</a:t>
            </a:r>
          </a:p>
          <a:p>
            <a:pPr algn="ctr"/>
            <a:r>
              <a:rPr lang="en-US" sz="1400" dirty="0" smtClean="0"/>
              <a:t>(Fog nodes)</a:t>
            </a:r>
            <a:endParaRPr lang="en-US" sz="1400" dirty="0"/>
          </a:p>
        </p:txBody>
      </p:sp>
      <p:cxnSp>
        <p:nvCxnSpPr>
          <p:cNvPr id="111" name="Straight Connector 110"/>
          <p:cNvCxnSpPr>
            <a:endCxn id="56" idx="1"/>
          </p:cNvCxnSpPr>
          <p:nvPr/>
        </p:nvCxnSpPr>
        <p:spPr>
          <a:xfrm flipH="1" flipV="1">
            <a:off x="5030215" y="4544131"/>
            <a:ext cx="4573" cy="87395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6772783" y="5086961"/>
            <a:ext cx="2218" cy="5651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5583094" y="3125715"/>
            <a:ext cx="739382" cy="271409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885778" y="5369969"/>
            <a:ext cx="839144" cy="839144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3858341" y="5388172"/>
            <a:ext cx="2075428" cy="967134"/>
            <a:chOff x="4487249" y="4128365"/>
            <a:chExt cx="2075428" cy="967134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alphaModFix amt="19000"/>
            </a:blip>
            <a:stretch>
              <a:fillRect/>
            </a:stretch>
          </p:blipFill>
          <p:spPr>
            <a:xfrm>
              <a:off x="4487249" y="4288728"/>
              <a:ext cx="372488" cy="372488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6">
              <a:alphaModFix amt="19000"/>
            </a:blip>
            <a:stretch>
              <a:fillRect/>
            </a:stretch>
          </p:blipFill>
          <p:spPr>
            <a:xfrm>
              <a:off x="5629162" y="4158274"/>
              <a:ext cx="933515" cy="93351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7">
              <a:alphaModFix amt="19000"/>
            </a:blip>
            <a:stretch>
              <a:fillRect/>
            </a:stretch>
          </p:blipFill>
          <p:spPr>
            <a:xfrm flipH="1">
              <a:off x="4832757" y="4128365"/>
              <a:ext cx="787082" cy="690008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8">
              <a:alphaModFix amt="19000"/>
            </a:blip>
            <a:stretch>
              <a:fillRect/>
            </a:stretch>
          </p:blipFill>
          <p:spPr>
            <a:xfrm>
              <a:off x="4659930" y="4623859"/>
              <a:ext cx="471640" cy="471640"/>
            </a:xfrm>
            <a:prstGeom prst="rect">
              <a:avLst/>
            </a:prstGeom>
          </p:spPr>
        </p:pic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6929592" y="5580101"/>
            <a:ext cx="616184" cy="616184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0">
            <a:alphaModFix amt="19000"/>
          </a:blip>
          <a:stretch>
            <a:fillRect/>
          </a:stretch>
        </p:blipFill>
        <p:spPr>
          <a:xfrm>
            <a:off x="6199264" y="5573207"/>
            <a:ext cx="658909" cy="658909"/>
          </a:xfrm>
          <a:prstGeom prst="rect">
            <a:avLst/>
          </a:prstGeom>
        </p:spPr>
      </p:pic>
      <p:sp>
        <p:nvSpPr>
          <p:cNvPr id="135" name="Right Bracket 134"/>
          <p:cNvSpPr/>
          <p:nvPr/>
        </p:nvSpPr>
        <p:spPr>
          <a:xfrm>
            <a:off x="7599831" y="5369969"/>
            <a:ext cx="168332" cy="887646"/>
          </a:xfrm>
          <a:prstGeom prst="rightBracket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755330" y="5372966"/>
            <a:ext cx="1112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Edge</a:t>
            </a:r>
            <a:br>
              <a:rPr lang="en-US" sz="1400" dirty="0" smtClean="0"/>
            </a:br>
            <a:r>
              <a:rPr lang="en-US" sz="1400" dirty="0" smtClean="0"/>
              <a:t>(Sensors, Actuators)</a:t>
            </a:r>
            <a:endParaRPr lang="en-US" sz="1400" dirty="0"/>
          </a:p>
        </p:txBody>
      </p:sp>
      <p:sp>
        <p:nvSpPr>
          <p:cNvPr id="141" name="Oval 140"/>
          <p:cNvSpPr/>
          <p:nvPr/>
        </p:nvSpPr>
        <p:spPr>
          <a:xfrm>
            <a:off x="2966331" y="571437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189723" y="602927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461783" y="591688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974457" y="5526815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4248591" y="569473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4204186" y="603342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733894" y="581019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60803" y="565213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123834" y="594231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322476" y="593885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677919" y="5769936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124333" y="598914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>
            <a:stCxn id="141" idx="5"/>
            <a:endCxn id="142" idx="1"/>
          </p:cNvCxnSpPr>
          <p:nvPr/>
        </p:nvCxnSpPr>
        <p:spPr>
          <a:xfrm>
            <a:off x="3082789" y="5839805"/>
            <a:ext cx="126915" cy="21098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2" idx="6"/>
            <a:endCxn id="143" idx="3"/>
          </p:cNvCxnSpPr>
          <p:nvPr/>
        </p:nvCxnSpPr>
        <p:spPr>
          <a:xfrm flipV="1">
            <a:off x="3326162" y="6042310"/>
            <a:ext cx="155602" cy="60436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1" idx="6"/>
            <a:endCxn id="143" idx="1"/>
          </p:cNvCxnSpPr>
          <p:nvPr/>
        </p:nvCxnSpPr>
        <p:spPr>
          <a:xfrm>
            <a:off x="3102770" y="5787852"/>
            <a:ext cx="378994" cy="150551"/>
          </a:xfrm>
          <a:prstGeom prst="line">
            <a:avLst/>
          </a:prstGeom>
          <a:ln w="12700" cmpd="sng">
            <a:solidFill>
              <a:schemeClr val="accent3">
                <a:lumMod val="75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5" idx="6"/>
            <a:endCxn id="147" idx="2"/>
          </p:cNvCxnSpPr>
          <p:nvPr/>
        </p:nvCxnSpPr>
        <p:spPr>
          <a:xfrm>
            <a:off x="4385030" y="5768213"/>
            <a:ext cx="348864" cy="115453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9" idx="7"/>
            <a:endCxn id="148" idx="3"/>
          </p:cNvCxnSpPr>
          <p:nvPr/>
        </p:nvCxnSpPr>
        <p:spPr>
          <a:xfrm flipV="1">
            <a:off x="5240292" y="5777560"/>
            <a:ext cx="240492" cy="18627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46" idx="1"/>
            <a:endCxn id="144" idx="4"/>
          </p:cNvCxnSpPr>
          <p:nvPr/>
        </p:nvCxnSpPr>
        <p:spPr>
          <a:xfrm flipH="1" flipV="1">
            <a:off x="4042677" y="5673762"/>
            <a:ext cx="181490" cy="381185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51" idx="5"/>
            <a:endCxn id="152" idx="2"/>
          </p:cNvCxnSpPr>
          <p:nvPr/>
        </p:nvCxnSpPr>
        <p:spPr>
          <a:xfrm>
            <a:off x="6794377" y="5895363"/>
            <a:ext cx="329956" cy="16725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0" idx="6"/>
            <a:endCxn id="151" idx="3"/>
          </p:cNvCxnSpPr>
          <p:nvPr/>
        </p:nvCxnSpPr>
        <p:spPr>
          <a:xfrm flipV="1">
            <a:off x="6458915" y="5895363"/>
            <a:ext cx="238985" cy="116970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0" idx="6"/>
            <a:endCxn id="152" idx="2"/>
          </p:cNvCxnSpPr>
          <p:nvPr/>
        </p:nvCxnSpPr>
        <p:spPr>
          <a:xfrm>
            <a:off x="6458915" y="6012333"/>
            <a:ext cx="665418" cy="5028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4203849" y="3125715"/>
            <a:ext cx="298813" cy="229236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ight Bracket 94"/>
          <p:cNvSpPr/>
          <p:nvPr/>
        </p:nvSpPr>
        <p:spPr>
          <a:xfrm flipH="1">
            <a:off x="2579924" y="5369970"/>
            <a:ext cx="153949" cy="887646"/>
          </a:xfrm>
          <a:prstGeom prst="rightBracket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Line Callout 1 95"/>
          <p:cNvSpPr/>
          <p:nvPr/>
        </p:nvSpPr>
        <p:spPr>
          <a:xfrm>
            <a:off x="55728" y="4983072"/>
            <a:ext cx="2155615" cy="1213213"/>
          </a:xfrm>
          <a:prstGeom prst="borderCallout1">
            <a:avLst>
              <a:gd name="adj1" fmla="val 49512"/>
              <a:gd name="adj2" fmla="val 99696"/>
              <a:gd name="adj3" fmla="val 49761"/>
              <a:gd name="adj4" fmla="val 117410"/>
            </a:avLst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accent3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0584" indent="-100584">
              <a:buFont typeface="Arial"/>
              <a:buChar char="•"/>
            </a:pPr>
            <a:r>
              <a:rPr lang="en-US" sz="1100" dirty="0" smtClean="0"/>
              <a:t>Closed-loop control applications</a:t>
            </a:r>
          </a:p>
          <a:p>
            <a:pPr marL="100584" indent="-100584">
              <a:buFont typeface="Arial"/>
              <a:buChar char="•"/>
            </a:pPr>
            <a:r>
              <a:rPr lang="en-US" sz="1100" dirty="0" smtClean="0"/>
              <a:t>Real-time requirements</a:t>
            </a:r>
          </a:p>
          <a:p>
            <a:pPr marL="100584" indent="-100584">
              <a:buFont typeface="Arial"/>
              <a:buChar char="•"/>
            </a:pPr>
            <a:r>
              <a:rPr lang="en-US" sz="1100" dirty="0"/>
              <a:t>M</a:t>
            </a:r>
            <a:r>
              <a:rPr lang="en-US" sz="1100" dirty="0" smtClean="0"/>
              <a:t>ission-critical</a:t>
            </a:r>
          </a:p>
          <a:p>
            <a:pPr marL="100584" indent="-100584">
              <a:buFont typeface="Arial"/>
              <a:buChar char="•"/>
            </a:pPr>
            <a:r>
              <a:rPr lang="en-US" sz="1100" dirty="0" smtClean="0"/>
              <a:t>Cyber-Physical Systems</a:t>
            </a:r>
          </a:p>
          <a:p>
            <a:pPr marL="100584" indent="-100584">
              <a:buFont typeface="Arial"/>
              <a:buChar char="•"/>
            </a:pPr>
            <a:r>
              <a:rPr lang="en-US" sz="1100" b="1" dirty="0" smtClean="0"/>
              <a:t>E.g.</a:t>
            </a:r>
            <a:r>
              <a:rPr lang="en-US" sz="1100" dirty="0" smtClean="0"/>
              <a:t>: Different control loops that are part of a wind turbine</a:t>
            </a:r>
            <a:endParaRPr lang="en-US" sz="1100" dirty="0"/>
          </a:p>
        </p:txBody>
      </p:sp>
      <p:sp>
        <p:nvSpPr>
          <p:cNvPr id="100" name="Rectangle 99"/>
          <p:cNvSpPr/>
          <p:nvPr/>
        </p:nvSpPr>
        <p:spPr>
          <a:xfrm>
            <a:off x="55728" y="2468860"/>
            <a:ext cx="3514414" cy="1639380"/>
          </a:xfrm>
          <a:prstGeom prst="rect">
            <a:avLst/>
          </a:prstGeom>
          <a:solidFill>
            <a:srgbClr val="EBF1DE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126776" y="2543216"/>
            <a:ext cx="3362717" cy="1565024"/>
            <a:chOff x="917875" y="2205077"/>
            <a:chExt cx="3362717" cy="1565024"/>
          </a:xfrm>
        </p:grpSpPr>
        <p:sp>
          <p:nvSpPr>
            <p:cNvPr id="106" name="Rounded Rectangle 105"/>
            <p:cNvSpPr/>
            <p:nvPr/>
          </p:nvSpPr>
          <p:spPr>
            <a:xfrm>
              <a:off x="1080671" y="2660050"/>
              <a:ext cx="826680" cy="3161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Controller</a:t>
              </a:r>
              <a:endParaRPr lang="en-US" sz="1100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2333721" y="2660050"/>
              <a:ext cx="826680" cy="316139"/>
            </a:xfrm>
            <a:prstGeom prst="roundRect">
              <a:avLst/>
            </a:prstGeom>
            <a:solidFill>
              <a:srgbClr val="D9D9D9"/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Actuator</a:t>
              </a:r>
              <a:endParaRPr lang="en-US" sz="1100" dirty="0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2341375" y="3203472"/>
              <a:ext cx="826680" cy="316139"/>
            </a:xfrm>
            <a:prstGeom prst="roundRect">
              <a:avLst/>
            </a:prstGeom>
            <a:solidFill>
              <a:srgbClr val="D9D9D9"/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Sensors</a:t>
              </a:r>
              <a:endParaRPr lang="en-US" sz="11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45766" y="2526940"/>
              <a:ext cx="734826" cy="585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Physical</a:t>
              </a:r>
              <a:br>
                <a:rPr lang="en-US" sz="1100" dirty="0" smtClean="0">
                  <a:solidFill>
                    <a:schemeClr val="tx1"/>
                  </a:solidFill>
                </a:rPr>
              </a:br>
              <a:r>
                <a:rPr lang="en-US" sz="1100" dirty="0" smtClean="0">
                  <a:solidFill>
                    <a:schemeClr val="tx1"/>
                  </a:solidFill>
                </a:rPr>
                <a:t>System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75957" y="2526939"/>
              <a:ext cx="1015584" cy="77370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17875" y="3051477"/>
              <a:ext cx="54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Cyber</a:t>
              </a:r>
              <a:endParaRPr lang="en-US" sz="1100" dirty="0"/>
            </a:p>
          </p:txBody>
        </p:sp>
        <p:cxnSp>
          <p:nvCxnSpPr>
            <p:cNvPr id="114" name="Straight Arrow Connector 113"/>
            <p:cNvCxnSpPr>
              <a:stCxn id="106" idx="3"/>
              <a:endCxn id="108" idx="1"/>
            </p:cNvCxnSpPr>
            <p:nvPr/>
          </p:nvCxnSpPr>
          <p:spPr>
            <a:xfrm>
              <a:off x="1907351" y="2818120"/>
              <a:ext cx="426370" cy="0"/>
            </a:xfrm>
            <a:prstGeom prst="straightConnector1">
              <a:avLst/>
            </a:prstGeom>
            <a:ln w="1905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8" idx="3"/>
              <a:endCxn id="110" idx="1"/>
            </p:cNvCxnSpPr>
            <p:nvPr/>
          </p:nvCxnSpPr>
          <p:spPr>
            <a:xfrm>
              <a:off x="3160401" y="2818120"/>
              <a:ext cx="385365" cy="1330"/>
            </a:xfrm>
            <a:prstGeom prst="straightConnector1">
              <a:avLst/>
            </a:prstGeom>
            <a:ln w="1905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endCxn id="106" idx="0"/>
            </p:cNvCxnSpPr>
            <p:nvPr/>
          </p:nvCxnSpPr>
          <p:spPr>
            <a:xfrm>
              <a:off x="1494011" y="2235758"/>
              <a:ext cx="0" cy="42429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endCxn id="106" idx="2"/>
            </p:cNvCxnSpPr>
            <p:nvPr/>
          </p:nvCxnSpPr>
          <p:spPr>
            <a:xfrm flipV="1">
              <a:off x="1494011" y="2976189"/>
              <a:ext cx="0" cy="391013"/>
            </a:xfrm>
            <a:prstGeom prst="straightConnector1">
              <a:avLst/>
            </a:prstGeom>
            <a:ln w="1905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9" idx="1"/>
            </p:cNvCxnSpPr>
            <p:nvPr/>
          </p:nvCxnSpPr>
          <p:spPr>
            <a:xfrm flipH="1">
              <a:off x="1494011" y="3361542"/>
              <a:ext cx="847364" cy="0"/>
            </a:xfrm>
            <a:prstGeom prst="straightConnector1">
              <a:avLst/>
            </a:prstGeom>
            <a:ln w="19050" cmpd="sng">
              <a:headEnd type="non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endCxn id="109" idx="3"/>
            </p:cNvCxnSpPr>
            <p:nvPr/>
          </p:nvCxnSpPr>
          <p:spPr>
            <a:xfrm flipH="1" flipV="1">
              <a:off x="3168055" y="3361542"/>
              <a:ext cx="754005" cy="5660"/>
            </a:xfrm>
            <a:prstGeom prst="straightConnector1">
              <a:avLst/>
            </a:prstGeom>
            <a:ln w="1905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3913179" y="3120279"/>
              <a:ext cx="0" cy="246924"/>
            </a:xfrm>
            <a:prstGeom prst="straightConnector1">
              <a:avLst/>
            </a:prstGeom>
            <a:ln w="19050" cmpd="sng">
              <a:headEnd type="non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10" idx="0"/>
            </p:cNvCxnSpPr>
            <p:nvPr/>
          </p:nvCxnSpPr>
          <p:spPr>
            <a:xfrm>
              <a:off x="3907988" y="2235758"/>
              <a:ext cx="5191" cy="29118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1494011" y="2205077"/>
              <a:ext cx="11880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/>
                <a:t>Desired behavior</a:t>
              </a:r>
              <a:endParaRPr lang="en-US" sz="1100" i="1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904052" y="2205077"/>
              <a:ext cx="10128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i="1" dirty="0" smtClean="0"/>
                <a:t>Disturbances</a:t>
              </a:r>
              <a:endParaRPr lang="en-US" sz="1100" i="1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554157" y="3339214"/>
              <a:ext cx="7234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Observed </a:t>
              </a:r>
            </a:p>
            <a:p>
              <a:pPr algn="ctr"/>
              <a:r>
                <a:rPr lang="en-US" sz="1100" i="1" dirty="0" smtClean="0"/>
                <a:t>behavior</a:t>
              </a:r>
              <a:endParaRPr lang="en-US" sz="1100" i="1" dirty="0"/>
            </a:p>
          </p:txBody>
        </p:sp>
      </p:grpSp>
      <p:sp>
        <p:nvSpPr>
          <p:cNvPr id="136" name="Up Arrow 135"/>
          <p:cNvSpPr/>
          <p:nvPr/>
        </p:nvSpPr>
        <p:spPr>
          <a:xfrm>
            <a:off x="1116252" y="4121188"/>
            <a:ext cx="295812" cy="83689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 flipH="1" flipV="1">
            <a:off x="3502834" y="5159606"/>
            <a:ext cx="526" cy="5547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51501" y="6397835"/>
            <a:ext cx="7840999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Requirement: Transition towards next-generation of CPS that are not developed as isolated vertical silos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580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36" grpId="0" animBg="1"/>
      <p:bldP spid="1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Transactive Energy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6636758" cy="542716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Management</a:t>
            </a:r>
          </a:p>
          <a:p>
            <a:pPr lvl="1"/>
            <a:r>
              <a:rPr lang="en-US" dirty="0" smtClean="0"/>
              <a:t>Applications lifecycle not tightly-coupled with that of the underlying system</a:t>
            </a:r>
          </a:p>
          <a:p>
            <a:pPr lvl="1"/>
            <a:r>
              <a:rPr lang="en-US" dirty="0" smtClean="0"/>
              <a:t>Managing lifecycle of remote, possibly dynamic, distributed applications</a:t>
            </a:r>
          </a:p>
          <a:p>
            <a:pPr lvl="1"/>
            <a:r>
              <a:rPr lang="en-US" dirty="0" smtClean="0"/>
              <a:t>Initial deployment and Reconfiguration (maintenance, updates, failures</a:t>
            </a:r>
            <a:r>
              <a:rPr lang="en-US" dirty="0" smtClean="0"/>
              <a:t>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Resilience</a:t>
            </a:r>
          </a:p>
          <a:p>
            <a:pPr lvl="1"/>
            <a:r>
              <a:rPr lang="en-US" dirty="0" smtClean="0"/>
              <a:t>Ensuring availability of mission-critical functionalities for as long as possible</a:t>
            </a:r>
          </a:p>
          <a:p>
            <a:pPr lvl="1"/>
            <a:r>
              <a:rPr lang="en-US" dirty="0" smtClean="0"/>
              <a:t>Resilient </a:t>
            </a:r>
            <a:r>
              <a:rPr lang="en-US" dirty="0" smtClean="0"/>
              <a:t>applications and system services</a:t>
            </a:r>
          </a:p>
          <a:p>
            <a:pPr lvl="1"/>
            <a:r>
              <a:rPr lang="en-US" dirty="0" smtClean="0"/>
              <a:t>Remote deployment necessitates autonomous resilience mechanisms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Interoperability (Computation and Communication)</a:t>
            </a:r>
          </a:p>
          <a:p>
            <a:pPr lvl="1"/>
            <a:r>
              <a:rPr lang="en-US" dirty="0" smtClean="0"/>
              <a:t>Heterogeneous computation models and communication middleware</a:t>
            </a:r>
          </a:p>
          <a:p>
            <a:pPr lvl="1"/>
            <a:r>
              <a:rPr lang="en-US" dirty="0" smtClean="0"/>
              <a:t>Achieving computation model and middleware agnostic applications to maximize interoperability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Authentication, Authorization, and Access control (AAA) mechanisms to ensure safety of data at rest and data in </a:t>
            </a:r>
            <a:r>
              <a:rPr lang="en-US" dirty="0" smtClean="0"/>
              <a:t>motion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Solving all of the above challenges at scale (hardware and software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Ensuring other services like time-coordination, device interfaces and message architecture is integrated without any problem.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Map the Dispersed Societal Scale Applications on to the computing continuum without burdening the developers.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32" y="1386454"/>
            <a:ext cx="1562768" cy="1562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507" y="2921000"/>
            <a:ext cx="917219" cy="917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276" t="18208" r="11042" b="14997"/>
          <a:stretch/>
        </p:blipFill>
        <p:spPr>
          <a:xfrm>
            <a:off x="7281537" y="4049891"/>
            <a:ext cx="1780847" cy="1058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4844" t="5946" r="13324" b="7248"/>
          <a:stretch/>
        </p:blipFill>
        <p:spPr>
          <a:xfrm>
            <a:off x="6723507" y="5150559"/>
            <a:ext cx="832555" cy="1006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2963" t="12592" r="12963" b="13333"/>
          <a:stretch/>
        </p:blipFill>
        <p:spPr>
          <a:xfrm>
            <a:off x="7552495" y="5291667"/>
            <a:ext cx="1552222" cy="15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Resilient Information Architecture </a:t>
            </a:r>
            <a:r>
              <a:rPr lang="en-US" dirty="0" smtClean="0"/>
              <a:t>Platform for Smart Systems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76834"/>
            <a:ext cx="4785756" cy="56811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Resilient Information Architecture Platform for Smart Grid: 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 smtClean="0"/>
              <a:t>Foundation</a:t>
            </a:r>
            <a:r>
              <a:rPr lang="en-US" dirty="0" smtClean="0"/>
              <a:t>: A Robust, Trusted, Open </a:t>
            </a:r>
            <a:r>
              <a:rPr lang="en-US" u="sng" dirty="0" smtClean="0"/>
              <a:t>Software Platform </a:t>
            </a:r>
            <a:r>
              <a:rPr lang="en-US" dirty="0" smtClean="0"/>
              <a:t>for Smart </a:t>
            </a:r>
            <a:r>
              <a:rPr lang="en-US" dirty="0" smtClean="0"/>
              <a:t>systems.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b="1" dirty="0" smtClean="0"/>
              <a:t>Tools</a:t>
            </a:r>
            <a:r>
              <a:rPr lang="en-US" dirty="0" smtClean="0"/>
              <a:t>:  A Suite of </a:t>
            </a:r>
            <a:r>
              <a:rPr lang="en-US" u="sng" dirty="0" smtClean="0"/>
              <a:t>Model-driven Development Tools</a:t>
            </a:r>
            <a:r>
              <a:rPr lang="en-US" dirty="0" smtClean="0"/>
              <a:t> for building and integrating software applications to run within the </a:t>
            </a:r>
            <a:r>
              <a:rPr lang="en-US" dirty="0" smtClean="0"/>
              <a:t>computing </a:t>
            </a:r>
            <a:r>
              <a:rPr lang="en-US" dirty="0" err="1" smtClean="0"/>
              <a:t>continnum</a:t>
            </a:r>
            <a:r>
              <a:rPr lang="en-US" dirty="0" smtClean="0"/>
              <a:t>.</a:t>
            </a:r>
            <a:endParaRPr lang="en-US" dirty="0" smtClean="0"/>
          </a:p>
          <a:p>
            <a:pPr marL="457200" indent="-457200"/>
            <a:r>
              <a:rPr lang="en-US" dirty="0" smtClean="0">
                <a:solidFill>
                  <a:srgbClr val="002060"/>
                </a:solidFill>
              </a:rPr>
              <a:t>Why?</a:t>
            </a:r>
            <a:endParaRPr lang="en-US" dirty="0" smtClean="0">
              <a:solidFill>
                <a:srgbClr val="002060"/>
              </a:solidFill>
            </a:endParaRPr>
          </a:p>
          <a:p>
            <a:pPr marL="731520" lvl="1" indent="-457200"/>
            <a:r>
              <a:rPr lang="en-US" i="1" dirty="0" smtClean="0">
                <a:solidFill>
                  <a:srgbClr val="002060"/>
                </a:solidFill>
              </a:rPr>
              <a:t>Change the paradigm for </a:t>
            </a:r>
            <a:r>
              <a:rPr lang="en-US" i="1" dirty="0" smtClean="0">
                <a:solidFill>
                  <a:srgbClr val="002060"/>
                </a:solidFill>
              </a:rPr>
              <a:t>smart CPS software </a:t>
            </a:r>
            <a:r>
              <a:rPr lang="en-US" i="1" dirty="0" smtClean="0">
                <a:solidFill>
                  <a:srgbClr val="002060"/>
                </a:solidFill>
              </a:rPr>
              <a:t>development</a:t>
            </a:r>
          </a:p>
          <a:p>
            <a:pPr marL="731520" lvl="1" indent="-457200"/>
            <a:r>
              <a:rPr lang="en-US" dirty="0" smtClean="0">
                <a:solidFill>
                  <a:srgbClr val="002060"/>
                </a:solidFill>
              </a:rPr>
              <a:t>Software Platforms reduce complexity and increase reliability of software applications by providing </a:t>
            </a:r>
            <a:r>
              <a:rPr lang="en-US" b="1" dirty="0" smtClean="0">
                <a:solidFill>
                  <a:srgbClr val="002060"/>
                </a:solidFill>
              </a:rPr>
              <a:t>reusable technological building blocks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</a:p>
          <a:p>
            <a:pPr marL="731520" lvl="1" indent="-457200"/>
            <a:r>
              <a:rPr lang="en-US" dirty="0" smtClean="0">
                <a:solidFill>
                  <a:srgbClr val="002060"/>
                </a:solidFill>
              </a:rPr>
              <a:t>Model-driven development tools and processes </a:t>
            </a:r>
            <a:r>
              <a:rPr lang="en-US" b="1" dirty="0" smtClean="0">
                <a:solidFill>
                  <a:srgbClr val="002060"/>
                </a:solidFill>
              </a:rPr>
              <a:t>automate the tedious parts of software development</a:t>
            </a:r>
            <a:r>
              <a:rPr lang="en-US" dirty="0" smtClean="0">
                <a:solidFill>
                  <a:srgbClr val="002060"/>
                </a:solidFill>
              </a:rPr>
              <a:t> and provide a design-time </a:t>
            </a:r>
            <a:r>
              <a:rPr lang="en-US" b="1" dirty="0" smtClean="0">
                <a:solidFill>
                  <a:srgbClr val="002060"/>
                </a:solidFill>
              </a:rPr>
              <a:t>framework for analysis of software systems – reducing errors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Key ideas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3" y="1072398"/>
            <a:ext cx="4144848" cy="2585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09" y="3856422"/>
            <a:ext cx="4103276" cy="2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2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8"/>
    </mc:Choice>
    <mc:Fallback xmlns="">
      <p:transition spd="slow" advTm="6908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399" y="1041071"/>
            <a:ext cx="4051465" cy="4647210"/>
          </a:xfrm>
        </p:spPr>
        <p:txBody>
          <a:bodyPr>
            <a:noAutofit/>
          </a:bodyPr>
          <a:lstStyle/>
          <a:p>
            <a:r>
              <a:rPr lang="en-US" dirty="0" smtClean="0"/>
              <a:t>Actor-based design of applications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Apps are architected as one or more actors that share information via secure messaging</a:t>
            </a:r>
          </a:p>
          <a:p>
            <a:pPr lvl="2"/>
            <a:r>
              <a:rPr lang="en-US" sz="1600" dirty="0" smtClean="0"/>
              <a:t>Actors encapsulate components, with well-defined interaction semantics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Actor’s resource needs are declared by developer, admitted by the system integrator; and enforced by the platform 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38134"/>
          <a:stretch/>
        </p:blipFill>
        <p:spPr bwMode="auto">
          <a:xfrm>
            <a:off x="4526478" y="1286494"/>
            <a:ext cx="4465122" cy="174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19600" y="3271652"/>
            <a:ext cx="4267200" cy="914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Why?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noProof="0" dirty="0" smtClean="0">
                <a:solidFill>
                  <a:srgbClr val="002060"/>
                </a:solidFill>
              </a:rPr>
              <a:t>The components encapsulate reusable functionality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noProof="0" dirty="0" smtClean="0">
                <a:solidFill>
                  <a:srgbClr val="002060"/>
                </a:solidFill>
              </a:rPr>
              <a:t>The actor concept provides  ‘units’ for computing activities,  communication via secure </a:t>
            </a:r>
            <a:r>
              <a:rPr lang="en-US" dirty="0" smtClean="0">
                <a:solidFill>
                  <a:srgbClr val="002060"/>
                </a:solidFill>
              </a:rPr>
              <a:t>information flows, resource usage,  and fault tolerance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/>
          <a:lstStyle/>
          <a:p>
            <a:r>
              <a:rPr lang="en-US" dirty="0" smtClean="0"/>
              <a:t>Actor Based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3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"/>
    </mc:Choice>
    <mc:Fallback xmlns="">
      <p:transition spd="slow" advTm="654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Strictly specified and monitored interaction semantics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942944"/>
            <a:ext cx="4953000" cy="4937760"/>
          </a:xfrm>
        </p:spPr>
        <p:txBody>
          <a:bodyPr>
            <a:noAutofit/>
          </a:bodyPr>
          <a:lstStyle/>
          <a:p>
            <a:r>
              <a:rPr lang="en-US" sz="2000" dirty="0" smtClean="0"/>
              <a:t>Synchronous </a:t>
            </a:r>
            <a:r>
              <a:rPr lang="en-US" sz="2000" dirty="0"/>
              <a:t>Interfaces: call/return</a:t>
            </a:r>
          </a:p>
          <a:p>
            <a:pPr lvl="1"/>
            <a:r>
              <a:rPr lang="en-US" sz="1600" dirty="0"/>
              <a:t>Periodic: time-triggered</a:t>
            </a:r>
          </a:p>
          <a:p>
            <a:pPr lvl="1"/>
            <a:r>
              <a:rPr lang="en-US" sz="1600" dirty="0"/>
              <a:t>Aperiodic: event-triggered</a:t>
            </a:r>
          </a:p>
          <a:p>
            <a:r>
              <a:rPr lang="en-US" sz="2000" dirty="0"/>
              <a:t>Asynchronous Interfaces: publish-subscribe</a:t>
            </a:r>
          </a:p>
          <a:p>
            <a:pPr lvl="1"/>
            <a:r>
              <a:rPr lang="en-US" sz="1600" dirty="0"/>
              <a:t>Periodic: time-triggered</a:t>
            </a:r>
          </a:p>
          <a:p>
            <a:pPr lvl="1"/>
            <a:r>
              <a:rPr lang="en-US" sz="1600" dirty="0"/>
              <a:t>Aperiodic: event-triggered</a:t>
            </a:r>
          </a:p>
          <a:p>
            <a:r>
              <a:rPr lang="en-US" sz="2000" dirty="0"/>
              <a:t>Other interfaces:</a:t>
            </a:r>
          </a:p>
          <a:p>
            <a:pPr lvl="1"/>
            <a:r>
              <a:rPr lang="en-US" sz="1600" dirty="0"/>
              <a:t>State: to observe component state variables</a:t>
            </a:r>
          </a:p>
          <a:p>
            <a:pPr lvl="1"/>
            <a:r>
              <a:rPr lang="en-US" sz="1600" dirty="0"/>
              <a:t>Resource: to monitor resource usage</a:t>
            </a:r>
          </a:p>
          <a:p>
            <a:pPr lvl="1"/>
            <a:r>
              <a:rPr lang="en-US" sz="1600" dirty="0"/>
              <a:t>Trigger: to monitor execution </a:t>
            </a:r>
            <a:r>
              <a:rPr lang="en-US" sz="1600" dirty="0" smtClean="0"/>
              <a:t>timing</a:t>
            </a:r>
          </a:p>
          <a:p>
            <a:r>
              <a:rPr lang="en-US" sz="2000" dirty="0" smtClean="0"/>
              <a:t>Execution Model:</a:t>
            </a:r>
          </a:p>
          <a:p>
            <a:pPr lvl="1"/>
            <a:r>
              <a:rPr lang="en-US" sz="1600" dirty="0" smtClean="0"/>
              <a:t>One activity at a time</a:t>
            </a:r>
            <a:endParaRPr lang="en-US" sz="1600" dirty="0"/>
          </a:p>
        </p:txBody>
      </p:sp>
      <p:pic>
        <p:nvPicPr>
          <p:cNvPr id="39" name="Picture 3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020" y="942944"/>
            <a:ext cx="3491586" cy="31680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0820"/>
          <a:stretch/>
        </p:blipFill>
        <p:spPr>
          <a:xfrm>
            <a:off x="5011945" y="4210131"/>
            <a:ext cx="3411965" cy="1571421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H="1" flipV="1">
            <a:off x="5113020" y="4110979"/>
            <a:ext cx="1196340" cy="3695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6717927" y="4110979"/>
            <a:ext cx="1886679" cy="426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64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2062" y="1190872"/>
            <a:ext cx="5189538" cy="5452568"/>
          </a:xfrm>
        </p:spPr>
        <p:txBody>
          <a:bodyPr>
            <a:normAutofit/>
          </a:bodyPr>
          <a:lstStyle/>
          <a:p>
            <a:r>
              <a:rPr lang="en-US" dirty="0" smtClean="0"/>
              <a:t>Layered </a:t>
            </a:r>
            <a:r>
              <a:rPr lang="en-US" dirty="0"/>
              <a:t>Fault Management Principles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Fault effects </a:t>
            </a:r>
            <a:r>
              <a:rPr lang="en-US" dirty="0"/>
              <a:t>propagate to neighboring layers (up/down) </a:t>
            </a:r>
            <a:r>
              <a:rPr lang="en-US" dirty="0" smtClean="0"/>
              <a:t>via </a:t>
            </a:r>
            <a:r>
              <a:rPr lang="en-US" dirty="0"/>
              <a:t>guaranteed </a:t>
            </a:r>
            <a:r>
              <a:rPr lang="en-US" dirty="0" smtClean="0"/>
              <a:t>behavior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nteractions between the layers are monitored and restricted</a:t>
            </a:r>
          </a:p>
          <a:p>
            <a:pPr lvl="1"/>
            <a:r>
              <a:rPr lang="en-US" dirty="0" smtClean="0"/>
              <a:t>A lower layer can silent the layer above via the fault management interface (fail stop)</a:t>
            </a:r>
          </a:p>
          <a:p>
            <a:pPr lvl="1"/>
            <a:endParaRPr lang="en-US" dirty="0" smtClean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Layered Fault Management</a:t>
            </a:r>
            <a:endParaRPr lang="en-US" altLang="en-US" sz="3200" dirty="0" smtClean="0"/>
          </a:p>
        </p:txBody>
      </p:sp>
      <p:sp>
        <p:nvSpPr>
          <p:cNvPr id="11281" name="Text Box 17"/>
          <p:cNvSpPr txBox="1">
            <a:spLocks noChangeArrowheads="1"/>
          </p:cNvSpPr>
          <p:nvPr/>
        </p:nvSpPr>
        <p:spPr bwMode="auto">
          <a:xfrm>
            <a:off x="2155825" y="5686425"/>
            <a:ext cx="1236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i="0" dirty="0" smtClean="0"/>
              <a:t>Fault Management</a:t>
            </a:r>
          </a:p>
          <a:p>
            <a:r>
              <a:rPr lang="en-US" altLang="en-US" sz="1000" i="0" dirty="0" smtClean="0"/>
              <a:t>Interface</a:t>
            </a:r>
            <a:endParaRPr lang="en-US" altLang="en-US" sz="1000" i="0" dirty="0"/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2181225" y="3127375"/>
            <a:ext cx="1236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i="0" dirty="0" smtClean="0"/>
              <a:t>Fault Management</a:t>
            </a:r>
          </a:p>
          <a:p>
            <a:r>
              <a:rPr lang="en-US" altLang="en-US" sz="1000" i="0" dirty="0" smtClean="0"/>
              <a:t>Interface</a:t>
            </a:r>
            <a:endParaRPr lang="en-US" altLang="en-US" sz="1000" i="0" dirty="0"/>
          </a:p>
        </p:txBody>
      </p: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2155825" y="1857375"/>
            <a:ext cx="1236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i="0" dirty="0" smtClean="0"/>
              <a:t>Fault Management</a:t>
            </a:r>
          </a:p>
          <a:p>
            <a:r>
              <a:rPr lang="en-US" altLang="en-US" sz="1000" i="0" dirty="0" smtClean="0"/>
              <a:t>Interface</a:t>
            </a:r>
            <a:endParaRPr lang="en-US" altLang="en-US" sz="1000" i="0" dirty="0"/>
          </a:p>
        </p:txBody>
      </p:sp>
      <p:grpSp>
        <p:nvGrpSpPr>
          <p:cNvPr id="4" name="Group 3"/>
          <p:cNvGrpSpPr/>
          <p:nvPr/>
        </p:nvGrpSpPr>
        <p:grpSpPr>
          <a:xfrm>
            <a:off x="281781" y="990600"/>
            <a:ext cx="3078163" cy="5727700"/>
            <a:chOff x="261144" y="1111250"/>
            <a:chExt cx="3078163" cy="5727700"/>
          </a:xfrm>
        </p:grpSpPr>
        <p:sp>
          <p:nvSpPr>
            <p:cNvPr id="11268" name="AutoShape 4"/>
            <p:cNvSpPr>
              <a:spLocks noChangeArrowheads="1"/>
            </p:cNvSpPr>
            <p:nvPr/>
          </p:nvSpPr>
          <p:spPr bwMode="auto">
            <a:xfrm>
              <a:off x="406400" y="6208712"/>
              <a:ext cx="2520950" cy="630238"/>
            </a:xfrm>
            <a:prstGeom prst="cube">
              <a:avLst>
                <a:gd name="adj" fmla="val 25000"/>
              </a:avLst>
            </a:prstGeom>
            <a:solidFill>
              <a:srgbClr val="0093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en-US" b="1" i="0" dirty="0" smtClean="0">
                  <a:solidFill>
                    <a:srgbClr val="FFFFFF"/>
                  </a:solidFill>
                  <a:latin typeface="Arial Narrow" panose="020B0606020202030204" pitchFamily="34" charset="0"/>
                </a:rPr>
                <a:t>Hardware Layer</a:t>
              </a:r>
              <a:endParaRPr lang="en-US" altLang="en-US" b="1" i="0" dirty="0">
                <a:solidFill>
                  <a:srgbClr val="FFFF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269" name="AutoShape 5"/>
            <p:cNvSpPr>
              <a:spLocks noChangeArrowheads="1"/>
            </p:cNvSpPr>
            <p:nvPr/>
          </p:nvSpPr>
          <p:spPr bwMode="auto">
            <a:xfrm>
              <a:off x="406400" y="4938712"/>
              <a:ext cx="2520950" cy="630238"/>
            </a:xfrm>
            <a:prstGeom prst="cube">
              <a:avLst>
                <a:gd name="adj" fmla="val 25000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en-US" b="1" i="0" dirty="0" smtClean="0">
                  <a:solidFill>
                    <a:srgbClr val="FFFFFF"/>
                  </a:solidFill>
                  <a:latin typeface="Arial Narrow" panose="020B0606020202030204" pitchFamily="34" charset="0"/>
                </a:rPr>
                <a:t>Operating System</a:t>
              </a:r>
              <a:endParaRPr lang="en-US" altLang="en-US" b="1" i="0" dirty="0">
                <a:solidFill>
                  <a:srgbClr val="FFFF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>
              <a:off x="406400" y="2366962"/>
              <a:ext cx="2498725" cy="628650"/>
            </a:xfrm>
            <a:prstGeom prst="cube">
              <a:avLst>
                <a:gd name="adj" fmla="val 2500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en-US" b="1" i="0" dirty="0" smtClean="0">
                  <a:solidFill>
                    <a:srgbClr val="FFFFFF"/>
                  </a:solidFill>
                  <a:latin typeface="Arial Narrow" panose="020B0606020202030204" pitchFamily="34" charset="0"/>
                </a:rPr>
                <a:t>Middleware </a:t>
              </a:r>
              <a:endParaRPr lang="en-US" altLang="en-US" b="1" i="0" dirty="0">
                <a:solidFill>
                  <a:srgbClr val="FFFF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>
              <a:off x="406400" y="1111250"/>
              <a:ext cx="2520950" cy="630237"/>
            </a:xfrm>
            <a:prstGeom prst="cube">
              <a:avLst>
                <a:gd name="adj" fmla="val 25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en-US" b="1" i="0" dirty="0" smtClean="0">
                  <a:solidFill>
                    <a:srgbClr val="FFFFFF"/>
                  </a:solidFill>
                  <a:latin typeface="Arial Narrow" panose="020B0606020202030204" pitchFamily="34" charset="0"/>
                </a:rPr>
                <a:t>Actor</a:t>
              </a:r>
              <a:endParaRPr lang="en-US" altLang="en-US" b="1" i="0" dirty="0">
                <a:solidFill>
                  <a:srgbClr val="FFFF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>
              <a:off x="1143000" y="556418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flipV="1">
              <a:off x="2032000" y="556418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flipV="1">
              <a:off x="2070100" y="300513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>
              <a:off x="1143000" y="300513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flipV="1">
              <a:off x="2057400" y="173513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>
              <a:off x="1130300" y="173513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8" name="Text Box 14"/>
            <p:cNvSpPr txBox="1">
              <a:spLocks noChangeArrowheads="1"/>
            </p:cNvSpPr>
            <p:nvPr/>
          </p:nvSpPr>
          <p:spPr bwMode="auto">
            <a:xfrm>
              <a:off x="314325" y="5648325"/>
              <a:ext cx="908050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i="0" dirty="0"/>
                <a:t>Guaranteed/</a:t>
              </a:r>
            </a:p>
            <a:p>
              <a:r>
                <a:rPr lang="en-US" altLang="en-US" sz="1000" i="0" dirty="0" smtClean="0"/>
                <a:t>Assumed</a:t>
              </a:r>
              <a:endParaRPr lang="en-US" altLang="en-US" sz="1000" i="0" dirty="0"/>
            </a:p>
            <a:p>
              <a:r>
                <a:rPr lang="en-US" altLang="en-US" sz="1000" i="0" dirty="0" smtClean="0"/>
                <a:t>Fault </a:t>
              </a:r>
              <a:r>
                <a:rPr lang="en-US" altLang="en-US" sz="1000" i="0" dirty="0"/>
                <a:t>Models</a:t>
              </a:r>
            </a:p>
          </p:txBody>
        </p:sp>
        <p:sp>
          <p:nvSpPr>
            <p:cNvPr id="11279" name="Text Box 15"/>
            <p:cNvSpPr txBox="1">
              <a:spLocks noChangeArrowheads="1"/>
            </p:cNvSpPr>
            <p:nvPr/>
          </p:nvSpPr>
          <p:spPr bwMode="auto">
            <a:xfrm>
              <a:off x="288925" y="3114675"/>
              <a:ext cx="908050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i="0"/>
                <a:t>Guaranteed/</a:t>
              </a:r>
            </a:p>
            <a:p>
              <a:r>
                <a:rPr lang="en-US" altLang="en-US" sz="1000" i="0"/>
                <a:t>Assumed</a:t>
              </a:r>
            </a:p>
            <a:p>
              <a:r>
                <a:rPr lang="en-US" altLang="en-US" sz="1000" i="0"/>
                <a:t>Fault Models</a:t>
              </a:r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301625" y="1819275"/>
              <a:ext cx="908050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i="0"/>
                <a:t>Guaranteed/</a:t>
              </a:r>
            </a:p>
            <a:p>
              <a:r>
                <a:rPr lang="en-US" altLang="en-US" sz="1000" i="0"/>
                <a:t>Assumed</a:t>
              </a:r>
            </a:p>
            <a:p>
              <a:r>
                <a:rPr lang="en-US" altLang="en-US" sz="1000" i="0"/>
                <a:t>Fault Models</a:t>
              </a:r>
            </a:p>
          </p:txBody>
        </p:sp>
        <p:sp>
          <p:nvSpPr>
            <p:cNvPr id="29" name="AutoShape 5"/>
            <p:cNvSpPr>
              <a:spLocks noChangeArrowheads="1"/>
            </p:cNvSpPr>
            <p:nvPr/>
          </p:nvSpPr>
          <p:spPr bwMode="auto">
            <a:xfrm>
              <a:off x="409575" y="3722687"/>
              <a:ext cx="2520950" cy="630238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en-US" b="1" i="0" dirty="0" smtClean="0">
                  <a:solidFill>
                    <a:srgbClr val="FFFFFF"/>
                  </a:solidFill>
                  <a:latin typeface="Arial Narrow" panose="020B0606020202030204" pitchFamily="34" charset="0"/>
                </a:rPr>
                <a:t>C Library</a:t>
              </a:r>
              <a:endParaRPr lang="en-US" altLang="en-US" b="1" i="0" dirty="0">
                <a:solidFill>
                  <a:srgbClr val="FFFF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3" name="AutoShape 8"/>
            <p:cNvSpPr>
              <a:spLocks noChangeArrowheads="1"/>
            </p:cNvSpPr>
            <p:nvPr/>
          </p:nvSpPr>
          <p:spPr bwMode="auto">
            <a:xfrm>
              <a:off x="1089819" y="4335462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34" name="AutoShape 9"/>
            <p:cNvSpPr>
              <a:spLocks noChangeArrowheads="1"/>
            </p:cNvSpPr>
            <p:nvPr/>
          </p:nvSpPr>
          <p:spPr bwMode="auto">
            <a:xfrm flipV="1">
              <a:off x="1978819" y="4335462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35" name="Text Box 14"/>
            <p:cNvSpPr txBox="1">
              <a:spLocks noChangeArrowheads="1"/>
            </p:cNvSpPr>
            <p:nvPr/>
          </p:nvSpPr>
          <p:spPr bwMode="auto">
            <a:xfrm>
              <a:off x="261144" y="4419600"/>
              <a:ext cx="908050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i="0" dirty="0"/>
                <a:t>Guaranteed/</a:t>
              </a:r>
            </a:p>
            <a:p>
              <a:r>
                <a:rPr lang="en-US" altLang="en-US" sz="1000" i="0" dirty="0" smtClean="0"/>
                <a:t>Assumed</a:t>
              </a:r>
              <a:endParaRPr lang="en-US" altLang="en-US" sz="1000" i="0" dirty="0"/>
            </a:p>
            <a:p>
              <a:r>
                <a:rPr lang="en-US" altLang="en-US" sz="1000" i="0" dirty="0" smtClean="0"/>
                <a:t>Fault </a:t>
              </a:r>
              <a:r>
                <a:rPr lang="en-US" altLang="en-US" sz="1000" i="0" dirty="0"/>
                <a:t>Models</a:t>
              </a:r>
            </a:p>
          </p:txBody>
        </p:sp>
        <p:sp>
          <p:nvSpPr>
            <p:cNvPr id="36" name="Text Box 17"/>
            <p:cNvSpPr txBox="1">
              <a:spLocks noChangeArrowheads="1"/>
            </p:cNvSpPr>
            <p:nvPr/>
          </p:nvSpPr>
          <p:spPr bwMode="auto">
            <a:xfrm>
              <a:off x="2102644" y="4457700"/>
              <a:ext cx="12366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i="0" dirty="0" smtClean="0"/>
                <a:t>Fault Management</a:t>
              </a:r>
            </a:p>
            <a:p>
              <a:r>
                <a:rPr lang="en-US" altLang="en-US" sz="1000" i="0" dirty="0" smtClean="0"/>
                <a:t>Interface</a:t>
              </a:r>
              <a:endParaRPr lang="en-US" altLang="en-US" sz="1000" i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21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review the application domain of data-driven smart and connected cyber-physical systems.</a:t>
            </a:r>
          </a:p>
          <a:p>
            <a:r>
              <a:rPr lang="en-US" dirty="0" smtClean="0"/>
              <a:t>We are going to focus on the area of distributed and networked systems and identify the key research challenges and new contributions.</a:t>
            </a:r>
            <a:endParaRPr lang="en-US" dirty="0"/>
          </a:p>
        </p:txBody>
      </p:sp>
      <p:pic>
        <p:nvPicPr>
          <p:cNvPr id="4" name="Picture 2" descr="RIAPS architecture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5" y="3439815"/>
            <a:ext cx="2946400" cy="180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652" y="5195930"/>
            <a:ext cx="280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programming models and middleware</a:t>
            </a:r>
            <a:endParaRPr lang="en-US" dirty="0"/>
          </a:p>
        </p:txBody>
      </p:sp>
      <p:pic>
        <p:nvPicPr>
          <p:cNvPr id="6" name="Picture 2" descr="C:\Projects\mbshm\Documents\IEEEAerospaceConference2011\images\system-tfpg-a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439815"/>
            <a:ext cx="3097266" cy="175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40537" y="5246822"/>
            <a:ext cx="296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Fault Modeling and Diagnosis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09" r="65455" b="4905"/>
          <a:stretch/>
        </p:blipFill>
        <p:spPr>
          <a:xfrm>
            <a:off x="7051460" y="3028695"/>
            <a:ext cx="1321437" cy="22181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0351" y="5181231"/>
            <a:ext cx="2440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Decentralized </a:t>
            </a:r>
          </a:p>
          <a:p>
            <a:r>
              <a:rPr lang="en-US" dirty="0" smtClean="0"/>
              <a:t>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1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7089" b="51624"/>
          <a:stretch/>
        </p:blipFill>
        <p:spPr>
          <a:xfrm>
            <a:off x="0" y="0"/>
            <a:ext cx="9198173" cy="2993292"/>
          </a:xfrm>
          <a:prstGeom prst="rect">
            <a:avLst/>
          </a:prstGeom>
          <a:ln>
            <a:noFill/>
          </a:ln>
        </p:spPr>
      </p:pic>
      <p:pic>
        <p:nvPicPr>
          <p:cNvPr id="3074" name="Picture 2" descr="RIAPS architecture graphi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3292"/>
            <a:ext cx="6166338" cy="378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44491" y="3126153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 Programming Interfaces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38" y="3673229"/>
            <a:ext cx="2929200" cy="1635809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91" y="5441899"/>
            <a:ext cx="1624251" cy="1224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46895" y="5315518"/>
            <a:ext cx="1197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Decentralized</a:t>
            </a:r>
          </a:p>
          <a:p>
            <a:r>
              <a:rPr lang="en-US" sz="1400" dirty="0" smtClean="0"/>
              <a:t>Distributed</a:t>
            </a:r>
          </a:p>
          <a:p>
            <a:r>
              <a:rPr lang="en-US" sz="1400" dirty="0" smtClean="0"/>
              <a:t>Sensing</a:t>
            </a:r>
          </a:p>
          <a:p>
            <a:r>
              <a:rPr lang="en-US" sz="1400" dirty="0" smtClean="0"/>
              <a:t>Analysis</a:t>
            </a:r>
          </a:p>
          <a:p>
            <a:r>
              <a:rPr lang="en-US" sz="1400" dirty="0" smtClean="0"/>
              <a:t>Control Applications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953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7089" b="51624"/>
          <a:stretch/>
        </p:blipFill>
        <p:spPr>
          <a:xfrm>
            <a:off x="0" y="0"/>
            <a:ext cx="9198173" cy="2993292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244491" y="3126153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 Programming Interfaces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6244491" y="3813907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Hardware Assisted High Precision Networked Time Synchronization</a:t>
            </a:r>
            <a:endParaRPr lang="en-US" sz="14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218" y="4368800"/>
            <a:ext cx="3198782" cy="2404085"/>
          </a:xfrm>
        </p:spPr>
      </p:pic>
      <p:pic>
        <p:nvPicPr>
          <p:cNvPr id="8" name="Picture Placeholder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22" y="3140631"/>
            <a:ext cx="1624755" cy="931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0" y="3328378"/>
            <a:ext cx="3006800" cy="2971800"/>
          </a:xfrm>
          <a:prstGeom prst="rect">
            <a:avLst/>
          </a:prstGeom>
        </p:spPr>
      </p:pic>
      <p:pic>
        <p:nvPicPr>
          <p:cNvPr id="10" name="Picture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18" y="3126153"/>
            <a:ext cx="1541296" cy="883352"/>
          </a:xfrm>
          <a:prstGeom prst="rect">
            <a:avLst/>
          </a:prstGeom>
        </p:spPr>
      </p:pic>
      <p:pic>
        <p:nvPicPr>
          <p:cNvPr id="11" name="Picture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22" y="4372602"/>
            <a:ext cx="1541296" cy="883352"/>
          </a:xfrm>
          <a:prstGeom prst="rect">
            <a:avLst/>
          </a:prstGeom>
        </p:spPr>
      </p:pic>
      <p:pic>
        <p:nvPicPr>
          <p:cNvPr id="12" name="Picture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22" y="5570842"/>
            <a:ext cx="1541296" cy="88335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" idx="2"/>
          </p:cNvCxnSpPr>
          <p:nvPr/>
        </p:nvCxnSpPr>
        <p:spPr>
          <a:xfrm>
            <a:off x="5421466" y="4009505"/>
            <a:ext cx="0" cy="229067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99086" y="5818662"/>
            <a:ext cx="822380" cy="7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24952" y="4662356"/>
            <a:ext cx="822380" cy="7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8" idx="2"/>
          </p:cNvCxnSpPr>
          <p:nvPr/>
        </p:nvCxnSpPr>
        <p:spPr>
          <a:xfrm rot="16200000" flipH="1">
            <a:off x="4566175" y="3427540"/>
            <a:ext cx="211016" cy="149956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23377" y="6405266"/>
            <a:ext cx="145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GPS/PTP/NTP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7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7089" b="51624"/>
          <a:stretch/>
        </p:blipFill>
        <p:spPr>
          <a:xfrm>
            <a:off x="0" y="0"/>
            <a:ext cx="9198173" cy="299329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46" y="2919046"/>
            <a:ext cx="3743326" cy="364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5108" y="6443785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Robust Development and Operation Framework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4862" y="2993292"/>
            <a:ext cx="4258551" cy="37830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27846" y="6236677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Distributed Fault Management Framework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1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 Application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Transactive Energy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44"/>
            <a:ext cx="4420028" cy="197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6218"/>
            <a:ext cx="4420028" cy="197224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2210014" y="2915184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7064" y="2915184"/>
            <a:ext cx="225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2944"/>
            <a:ext cx="4195270" cy="27671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13" y="3806218"/>
            <a:ext cx="3714057" cy="2086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28330" y="3752432"/>
            <a:ext cx="18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typical generation and consumption </a:t>
            </a:r>
            <a:r>
              <a:rPr lang="en-US" sz="1400" dirty="0" smtClean="0"/>
              <a:t>profile 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929" y="911555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752431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We have developed </a:t>
            </a:r>
            <a:r>
              <a:rPr lang="en-US" sz="1800" b="1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blockchain-based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grid. </a:t>
            </a:r>
            <a:br>
              <a:rPr lang="en-US" sz="18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It provides the following:</a:t>
            </a:r>
            <a:endParaRPr lang="en-US" sz="18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Transactive Energy System (Example Application)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8647" y="4467807"/>
            <a:ext cx="504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RIAPS Node Participating in </a:t>
            </a:r>
            <a:r>
              <a:rPr lang="en-US" dirty="0" err="1" smtClean="0"/>
              <a:t>PETra</a:t>
            </a:r>
            <a:r>
              <a:rPr lang="en-US" dirty="0" smtClean="0"/>
              <a:t>-Enabled Transactive Energy Market</a:t>
            </a:r>
            <a:endParaRPr 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26" y="4467807"/>
            <a:ext cx="24257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7" y="2652567"/>
            <a:ext cx="4947728" cy="15918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0456" y="2935288"/>
            <a:ext cx="3171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node runs the necessary logic to participate in the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40554" y="1301881"/>
            <a:ext cx="4513385" cy="50051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Reliability of our grid and electrical system depends upon the ability to operate as a collection of Microgrids</a:t>
            </a:r>
          </a:p>
          <a:p>
            <a:r>
              <a:rPr lang="en-US" dirty="0" smtClean="0"/>
              <a:t>This requires sensing, control and actuation throughout the system.</a:t>
            </a:r>
          </a:p>
          <a:p>
            <a:r>
              <a:rPr lang="en-US" dirty="0" smtClean="0"/>
              <a:t>Centralized computing will not be enough and therefore fog computing is an answer.</a:t>
            </a:r>
          </a:p>
          <a:p>
            <a:r>
              <a:rPr lang="en-US" dirty="0" smtClean="0"/>
              <a:t>RIAPS provides the key building blocks required to build the applications.</a:t>
            </a:r>
          </a:p>
          <a:p>
            <a:r>
              <a:rPr lang="en-US" dirty="0" smtClean="0"/>
              <a:t>However, more applications need to be constructed.</a:t>
            </a:r>
          </a:p>
          <a:p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http://riaps.isis.vanderbilt.edu</a:t>
            </a:r>
            <a:r>
              <a:rPr lang="en-US" dirty="0" smtClean="0"/>
              <a:t>  to learn more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65549" b="11337"/>
          <a:stretch/>
        </p:blipFill>
        <p:spPr>
          <a:xfrm>
            <a:off x="382954" y="1176835"/>
            <a:ext cx="2635896" cy="36218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73539" y="5109042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transactive microgrids with limited role of distribution system operators</a:t>
            </a:r>
            <a:endParaRPr lang="en-US" sz="1600" i="1" dirty="0"/>
          </a:p>
          <a:p>
            <a:pPr algn="ctr"/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00208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15571" y="2181907"/>
            <a:ext cx="6858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emerging trend of decentralized societal-scale Cyber-physical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6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676133" y="4956182"/>
            <a:ext cx="1942272" cy="1433472"/>
            <a:chOff x="0" y="1749944"/>
            <a:chExt cx="2436999" cy="170763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49944"/>
              <a:ext cx="2436999" cy="170763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58497" y="2092969"/>
              <a:ext cx="4350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" y="2677737"/>
            <a:ext cx="2350273" cy="1865399"/>
          </a:xfrm>
          <a:prstGeom prst="rect">
            <a:avLst/>
          </a:prstGeom>
        </p:spPr>
      </p:pic>
      <p:sp>
        <p:nvSpPr>
          <p:cNvPr id="47" name="Notched Right Arrow 46"/>
          <p:cNvSpPr/>
          <p:nvPr/>
        </p:nvSpPr>
        <p:spPr>
          <a:xfrm rot="19904081">
            <a:off x="-88788" y="3902598"/>
            <a:ext cx="6606512" cy="269089"/>
          </a:xfrm>
          <a:prstGeom prst="notchedRightArrow">
            <a:avLst>
              <a:gd name="adj1" fmla="val 50000"/>
              <a:gd name="adj2" fmla="val 844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65" idx="6"/>
          </p:cNvCxnSpPr>
          <p:nvPr/>
        </p:nvCxnSpPr>
        <p:spPr>
          <a:xfrm>
            <a:off x="1063120" y="5217114"/>
            <a:ext cx="5973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336" y="5048934"/>
            <a:ext cx="1006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Mid 1990s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021410" y="3926670"/>
            <a:ext cx="1143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Mid 2000s</a:t>
            </a:r>
            <a:endParaRPr lang="en-US" sz="1200" dirty="0"/>
          </a:p>
        </p:txBody>
      </p:sp>
      <p:cxnSp>
        <p:nvCxnSpPr>
          <p:cNvPr id="51" name="Straight Connector 50"/>
          <p:cNvCxnSpPr>
            <a:stCxn id="64" idx="2"/>
          </p:cNvCxnSpPr>
          <p:nvPr/>
        </p:nvCxnSpPr>
        <p:spPr>
          <a:xfrm flipH="1">
            <a:off x="2314576" y="4252685"/>
            <a:ext cx="466104" cy="4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1428" y="2437482"/>
            <a:ext cx="146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558ED5"/>
                </a:solidFill>
              </a:rPr>
              <a:t>Grid Computing</a:t>
            </a:r>
            <a:endParaRPr lang="en-US" sz="1400" i="1" dirty="0">
              <a:solidFill>
                <a:srgbClr val="558ED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5750" y="5379207"/>
            <a:ext cx="1347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rgbClr val="558ED5"/>
                </a:solidFill>
              </a:rPr>
              <a:t>Small Homogeneous Clusters</a:t>
            </a:r>
            <a:endParaRPr lang="en-US" sz="1400" i="1" dirty="0">
              <a:solidFill>
                <a:srgbClr val="558ED5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234" y="3462458"/>
            <a:ext cx="2044953" cy="16509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985548" y="3425489"/>
            <a:ext cx="96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Late 2000s</a:t>
            </a:r>
            <a:endParaRPr lang="en-US" sz="1200" dirty="0"/>
          </a:p>
        </p:txBody>
      </p:sp>
      <p:cxnSp>
        <p:nvCxnSpPr>
          <p:cNvPr id="56" name="Straight Connector 55"/>
          <p:cNvCxnSpPr>
            <a:stCxn id="66" idx="6"/>
          </p:cNvCxnSpPr>
          <p:nvPr/>
        </p:nvCxnSpPr>
        <p:spPr>
          <a:xfrm>
            <a:off x="3849328" y="3717492"/>
            <a:ext cx="5526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94373" y="5098084"/>
            <a:ext cx="1716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558ED5"/>
                </a:solidFill>
              </a:rPr>
              <a:t>Cloud Computing</a:t>
            </a:r>
            <a:endParaRPr lang="en-US" sz="1400" i="1" dirty="0">
              <a:solidFill>
                <a:srgbClr val="558ED5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419" y="1332058"/>
            <a:ext cx="2178872" cy="185036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617572" y="2591371"/>
            <a:ext cx="96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Present</a:t>
            </a:r>
            <a:endParaRPr lang="en-US" sz="1200" dirty="0"/>
          </a:p>
        </p:txBody>
      </p:sp>
      <p:cxnSp>
        <p:nvCxnSpPr>
          <p:cNvPr id="60" name="Straight Connector 59"/>
          <p:cNvCxnSpPr>
            <a:stCxn id="67" idx="2"/>
          </p:cNvCxnSpPr>
          <p:nvPr/>
        </p:nvCxnSpPr>
        <p:spPr>
          <a:xfrm flipH="1">
            <a:off x="4674844" y="2889977"/>
            <a:ext cx="6347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072791" y="1126418"/>
            <a:ext cx="3509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558ED5"/>
                </a:solidFill>
              </a:rPr>
              <a:t>Ubiquitous Computing (mobile, IoT, IIoT)</a:t>
            </a:r>
            <a:endParaRPr lang="en-US" sz="1400" i="1" dirty="0">
              <a:solidFill>
                <a:srgbClr val="558ED5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780680" y="4217410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86088" y="5181839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772296" y="3682217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309590" y="2854702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633598" y="2689977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5683068" y="2750194"/>
            <a:ext cx="666649" cy="1537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994401" y="3767853"/>
            <a:ext cx="2527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Single Board Computers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5953004" y="4032436"/>
            <a:ext cx="3154915" cy="245918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7"/>
          <a:srcRect l="3275" t="13294" r="2237" b="11929"/>
          <a:stretch/>
        </p:blipFill>
        <p:spPr>
          <a:xfrm>
            <a:off x="5968295" y="4037052"/>
            <a:ext cx="2095410" cy="16583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7564" y="5217113"/>
            <a:ext cx="1420355" cy="128018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9"/>
          <a:srcRect l="16045" t="16702" r="14551" b="14498"/>
          <a:stretch/>
        </p:blipFill>
        <p:spPr>
          <a:xfrm>
            <a:off x="6043454" y="5760477"/>
            <a:ext cx="909885" cy="67801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10"/>
          <a:srcRect l="11110" t="16617" r="9122" b="17152"/>
          <a:stretch/>
        </p:blipFill>
        <p:spPr>
          <a:xfrm>
            <a:off x="6972593" y="5331073"/>
            <a:ext cx="738784" cy="619229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11"/>
          <a:srcRect l="10819" t="31380" r="11748" b="28112"/>
          <a:stretch/>
        </p:blipFill>
        <p:spPr>
          <a:xfrm>
            <a:off x="7841069" y="4838329"/>
            <a:ext cx="715483" cy="37429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12"/>
          <a:srcRect l="9997" t="15829" r="11800" b="14948"/>
          <a:stretch/>
        </p:blipFill>
        <p:spPr>
          <a:xfrm>
            <a:off x="8248203" y="4059177"/>
            <a:ext cx="843435" cy="7465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computing revolution over the years</a:t>
            </a:r>
            <a:endParaRPr lang="en-US" dirty="0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95" y="1326694"/>
            <a:ext cx="2162301" cy="10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6305579" y="2513279"/>
            <a:ext cx="2527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Decentralized Computing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854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/>
      <p:bldP spid="52" grpId="0"/>
      <p:bldP spid="53" grpId="0"/>
      <p:bldP spid="55" grpId="0"/>
      <p:bldP spid="57" grpId="0"/>
      <p:bldP spid="59" grpId="0"/>
      <p:bldP spid="61" grpId="0"/>
      <p:bldP spid="64" grpId="0" animBg="1"/>
      <p:bldP spid="65" grpId="0" animBg="1"/>
      <p:bldP spid="66" grpId="0" animBg="1"/>
      <p:bldP spid="67" grpId="0" animBg="1"/>
      <p:bldP spid="73" grpId="0" animBg="1"/>
      <p:bldP spid="77" grpId="0"/>
      <p:bldP spid="80" grpId="0" animBg="1"/>
      <p:bldP spid="42" grpId="0"/>
      <p:bldP spid="4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992459" y="1046983"/>
            <a:ext cx="3334863" cy="2294434"/>
            <a:chOff x="1005162" y="1274690"/>
            <a:chExt cx="3334863" cy="2294434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3">
              <a:alphaModFix/>
            </a:blip>
            <a:srcRect t="5148"/>
            <a:stretch/>
          </p:blipFill>
          <p:spPr>
            <a:xfrm>
              <a:off x="1005162" y="1274690"/>
              <a:ext cx="3310359" cy="22944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4" name="Shape 134"/>
            <p:cNvSpPr txBox="1"/>
            <p:nvPr/>
          </p:nvSpPr>
          <p:spPr>
            <a:xfrm>
              <a:off x="3053906" y="3261347"/>
              <a:ext cx="12861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Microgrids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4904822" y="1046983"/>
            <a:ext cx="3310359" cy="2359690"/>
            <a:chOff x="5083241" y="1274690"/>
            <a:chExt cx="3310359" cy="2359690"/>
          </a:xfrm>
        </p:grpSpPr>
        <p:pic>
          <p:nvPicPr>
            <p:cNvPr id="136" name="Shape 136" descr="Image result for fog computing transportation"/>
            <p:cNvPicPr preferRelativeResize="0"/>
            <p:nvPr/>
          </p:nvPicPr>
          <p:blipFill rotWithShape="1">
            <a:blip r:embed="rId4">
              <a:alphaModFix/>
            </a:blip>
            <a:srcRect r="16405"/>
            <a:stretch/>
          </p:blipFill>
          <p:spPr>
            <a:xfrm>
              <a:off x="5083241" y="1274690"/>
              <a:ext cx="3310359" cy="22944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799" dist="38100" dir="5400000" algn="t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7" name="Shape 137"/>
            <p:cNvSpPr txBox="1"/>
            <p:nvPr/>
          </p:nvSpPr>
          <p:spPr>
            <a:xfrm>
              <a:off x="6782796" y="3280590"/>
              <a:ext cx="1610803" cy="35379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Transportation on</a:t>
              </a:r>
              <a:endPara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8" name="Shape 138" descr="Image result for personalized healthcare"/>
          <p:cNvPicPr preferRelativeResize="0"/>
          <p:nvPr/>
        </p:nvPicPr>
        <p:blipFill rotWithShape="1">
          <a:blip r:embed="rId5">
            <a:alphaModFix/>
          </a:blip>
          <a:srcRect r="10533"/>
          <a:stretch/>
        </p:blipFill>
        <p:spPr>
          <a:xfrm>
            <a:off x="1007663" y="3445455"/>
            <a:ext cx="3319659" cy="235246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39" name="Shape 139"/>
          <p:cNvSpPr txBox="1"/>
          <p:nvPr/>
        </p:nvSpPr>
        <p:spPr>
          <a:xfrm>
            <a:off x="2937700" y="5474596"/>
            <a:ext cx="130260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Care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6">
            <a:alphaModFix/>
          </a:blip>
          <a:srcRect r="37621"/>
          <a:stretch/>
        </p:blipFill>
        <p:spPr>
          <a:xfrm>
            <a:off x="4904821" y="3406673"/>
            <a:ext cx="3342955" cy="239124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41" name="Shape 141"/>
          <p:cNvSpPr txBox="1"/>
          <p:nvPr/>
        </p:nvSpPr>
        <p:spPr>
          <a:xfrm>
            <a:off x="6604378" y="5474596"/>
            <a:ext cx="167866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Buildings</a:t>
            </a:r>
          </a:p>
        </p:txBody>
      </p:sp>
      <p:sp>
        <p:nvSpPr>
          <p:cNvPr id="142" name="Shape 142"/>
          <p:cNvSpPr/>
          <p:nvPr/>
        </p:nvSpPr>
        <p:spPr>
          <a:xfrm>
            <a:off x="0" y="5964578"/>
            <a:ext cx="9144000" cy="89342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45700" rIns="91425" bIns="45700" anchor="t" anchorCtr="0">
            <a:noAutofit/>
          </a:bodyPr>
          <a:lstStyle/>
          <a:p>
            <a:r>
              <a:rPr lang="en-US" sz="2000" dirty="0"/>
              <a:t>Industrial Platforms (</a:t>
            </a:r>
            <a:r>
              <a:rPr lang="en-US" sz="2000" dirty="0" err="1"/>
              <a:t>IoT</a:t>
            </a:r>
            <a:r>
              <a:rPr lang="en-US" sz="2000" dirty="0"/>
              <a:t>, Fog Computing, Industrial Internet) </a:t>
            </a:r>
            <a:r>
              <a:rPr lang="en-US" sz="2000" dirty="0" smtClean="0"/>
              <a:t>has inspired </a:t>
            </a:r>
            <a:r>
              <a:rPr lang="en-US" sz="2000" dirty="0"/>
              <a:t>huge interest in and enabled the development of Societal-Scale Cyber-Physical Systems (CPS).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/>
          <a:lstStyle/>
          <a:p>
            <a:r>
              <a:rPr lang="en-US" dirty="0"/>
              <a:t>A New Industrial Revolution Is Unfolding</a:t>
            </a:r>
          </a:p>
        </p:txBody>
      </p:sp>
    </p:spTree>
    <p:extLst>
      <p:ext uri="{BB962C8B-B14F-4D97-AF65-F5344CB8AC3E}">
        <p14:creationId xmlns:p14="http://schemas.microsoft.com/office/powerpoint/2010/main" val="12395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619" y="942175"/>
            <a:ext cx="8229600" cy="45259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are “embedded intelligent agents”, human decision making is part of control loops: </a:t>
            </a:r>
            <a:r>
              <a:rPr lang="en-US" b="1" dirty="0">
                <a:solidFill>
                  <a:srgbClr val="FFC000"/>
                </a:solidFill>
              </a:rPr>
              <a:t>H-CPS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Massive </a:t>
            </a:r>
            <a:r>
              <a:rPr lang="en-US" dirty="0"/>
              <a:t>societal implications  trigger conflicting societal expectations and policies: </a:t>
            </a:r>
            <a:r>
              <a:rPr lang="en-US" b="1" dirty="0">
                <a:solidFill>
                  <a:srgbClr val="FFC000"/>
                </a:solidFill>
              </a:rPr>
              <a:t>Policy-aware system </a:t>
            </a:r>
            <a:r>
              <a:rPr lang="en-US" b="1" dirty="0" smtClean="0">
                <a:solidFill>
                  <a:srgbClr val="FFC000"/>
                </a:solidFill>
              </a:rPr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Complexity </a:t>
            </a:r>
            <a:r>
              <a:rPr lang="en-US" dirty="0"/>
              <a:t>requires building systems with </a:t>
            </a:r>
            <a:r>
              <a:rPr lang="en-US" b="1" dirty="0"/>
              <a:t>Learning  Enabled Components: </a:t>
            </a:r>
            <a:r>
              <a:rPr lang="en-US" b="1" dirty="0">
                <a:solidFill>
                  <a:srgbClr val="FFC000"/>
                </a:solidFill>
              </a:rPr>
              <a:t>High-confidence system design with components that can learn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Societal-Scale Cyber-Physical Systems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3906359"/>
            <a:ext cx="2468263" cy="1582450"/>
          </a:xfrm>
          <a:prstGeom prst="roundRect">
            <a:avLst/>
          </a:prstGeom>
        </p:spPr>
      </p:pic>
      <p:sp>
        <p:nvSpPr>
          <p:cNvPr id="5" name="Rechteck 17"/>
          <p:cNvSpPr/>
          <p:nvPr/>
        </p:nvSpPr>
        <p:spPr>
          <a:xfrm>
            <a:off x="70056" y="4306615"/>
            <a:ext cx="2741805" cy="740770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Networked And Distributed Systems</a:t>
            </a:r>
            <a:endParaRPr lang="de-DE" sz="1600" dirty="0"/>
          </a:p>
        </p:txBody>
      </p:sp>
      <p:pic>
        <p:nvPicPr>
          <p:cNvPr id="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64" y="3906359"/>
            <a:ext cx="2514601" cy="16764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17"/>
          <p:cNvSpPr/>
          <p:nvPr/>
        </p:nvSpPr>
        <p:spPr>
          <a:xfrm>
            <a:off x="3061639" y="4304502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Data Sciences</a:t>
            </a:r>
          </a:p>
        </p:txBody>
      </p:sp>
      <p:pic>
        <p:nvPicPr>
          <p:cNvPr id="8" name="Picture 2" descr="Image result for social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19" y="3921777"/>
            <a:ext cx="2438400" cy="15179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17"/>
          <p:cNvSpPr/>
          <p:nvPr/>
        </p:nvSpPr>
        <p:spPr>
          <a:xfrm>
            <a:off x="6036794" y="4304502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Social </a:t>
            </a:r>
            <a:r>
              <a:rPr lang="de-DE" sz="1600" dirty="0" smtClean="0"/>
              <a:t>Sciences and Game Theory</a:t>
            </a:r>
            <a:endParaRPr lang="de-DE" sz="1600" dirty="0"/>
          </a:p>
        </p:txBody>
      </p:sp>
      <p:sp>
        <p:nvSpPr>
          <p:cNvPr id="11" name="Shape 142"/>
          <p:cNvSpPr/>
          <p:nvPr/>
        </p:nvSpPr>
        <p:spPr>
          <a:xfrm>
            <a:off x="0" y="5964578"/>
            <a:ext cx="9144000" cy="89342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en-US" sz="2000" dirty="0" smtClean="0"/>
              <a:t>This requires research across three scientific disciplines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26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3089708" y="1578538"/>
            <a:ext cx="2502569" cy="4624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3984788" y="3339161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>
            <a:off x="6297192" y="3463855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6657571" y="2489297"/>
            <a:ext cx="3329609" cy="1508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>
            <a:off x="7341070" y="2593474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4468015">
            <a:off x="6956478" y="2786477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Computation Platform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9106" y="1300650"/>
            <a:ext cx="2976991" cy="37803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35" name="Rectangle 3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3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0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Deconstructing Societal-Scale </a:t>
            </a:r>
            <a:r>
              <a:rPr lang="en-US" sz="2400" dirty="0"/>
              <a:t>Cyber-Physical Systems</a:t>
            </a:r>
          </a:p>
        </p:txBody>
      </p:sp>
    </p:spTree>
    <p:extLst>
      <p:ext uri="{BB962C8B-B14F-4D97-AF65-F5344CB8AC3E}">
        <p14:creationId xmlns:p14="http://schemas.microsoft.com/office/powerpoint/2010/main" val="3255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Computation Platform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0"/>
            <a:ext cx="2976991" cy="28881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841726" y="4621290"/>
            <a:ext cx="3219491" cy="157330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4" name="Oval 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6" name="Rectangle 45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7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39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Deconstructing Societal-Scale Cyber-Physical Systems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4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CPSWorkshopDub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BigData 2017 - Fangzhou Sun</Template>
  <TotalTime>4086</TotalTime>
  <Words>1882</Words>
  <Application>Microsoft Office PowerPoint</Application>
  <PresentationFormat>On-screen Show (4:3)</PresentationFormat>
  <Paragraphs>405</Paragraphs>
  <Slides>36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 Unicode MS</vt:lpstr>
      <vt:lpstr>SimSun</vt:lpstr>
      <vt:lpstr>Arial</vt:lpstr>
      <vt:lpstr>Arial Narrow</vt:lpstr>
      <vt:lpstr>Avenir Book</vt:lpstr>
      <vt:lpstr>Avenir Next</vt:lpstr>
      <vt:lpstr>Calibri</vt:lpstr>
      <vt:lpstr>Calibri Light</vt:lpstr>
      <vt:lpstr>Cambria</vt:lpstr>
      <vt:lpstr>Verdana</vt:lpstr>
      <vt:lpstr>Wingdings 3</vt:lpstr>
      <vt:lpstr>MicrosoftCPSWorkshopDubey</vt:lpstr>
      <vt:lpstr>Office Theme</vt:lpstr>
      <vt:lpstr>Social Dispersed Computing: Societal Scale Cyber-Physical Systems Applications, Challenges and Opportunities</vt:lpstr>
      <vt:lpstr>Outline of this talk</vt:lpstr>
      <vt:lpstr>Outline of this talk</vt:lpstr>
      <vt:lpstr>The emerging trend of decentralized societal-scale Cyber-physical Systems</vt:lpstr>
      <vt:lpstr>The computing revolution over the years</vt:lpstr>
      <vt:lpstr>A New Industrial Revolution Is Unfolding</vt:lpstr>
      <vt:lpstr>Societal-Scale Cyber-Physical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 us consider an example</vt:lpstr>
      <vt:lpstr>PowerPoint Presentation</vt:lpstr>
      <vt:lpstr>Transit-Hub</vt:lpstr>
      <vt:lpstr>PowerPoint Presentation</vt:lpstr>
      <vt:lpstr>Design and Analysis of Societal-Scale CPS</vt:lpstr>
      <vt:lpstr>Design and Analysis of Societal-Scale CPS</vt:lpstr>
      <vt:lpstr>Let us focus on the platform design challenge Mapping: Application to the computing continuum</vt:lpstr>
      <vt:lpstr>The computing continuum</vt:lpstr>
      <vt:lpstr>The computing continuum</vt:lpstr>
      <vt:lpstr>The computing continuum</vt:lpstr>
      <vt:lpstr>Example: Transactive Energy </vt:lpstr>
      <vt:lpstr>Goal: Map the Dispersed Societal Scale Applications on to the computing continuum without burdening the developers.</vt:lpstr>
      <vt:lpstr>Resilient Information Architecture Platform for Smart Systems</vt:lpstr>
      <vt:lpstr>Overview – Key ideas</vt:lpstr>
      <vt:lpstr>Actor Based Design</vt:lpstr>
      <vt:lpstr>Strictly specified and monitored interaction semantics</vt:lpstr>
      <vt:lpstr>Layered Fault Management</vt:lpstr>
      <vt:lpstr>PowerPoint Presentation</vt:lpstr>
      <vt:lpstr>PowerPoint Presentation</vt:lpstr>
      <vt:lpstr>PowerPoint Presentation</vt:lpstr>
      <vt:lpstr>Example Application</vt:lpstr>
      <vt:lpstr>Transactive Energy</vt:lpstr>
      <vt:lpstr>Transactive Energy System (Example Application)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Abhishek D</cp:lastModifiedBy>
  <cp:revision>686</cp:revision>
  <cp:lastPrinted>2016-02-14T23:03:40Z</cp:lastPrinted>
  <dcterms:created xsi:type="dcterms:W3CDTF">2016-02-12T23:39:17Z</dcterms:created>
  <dcterms:modified xsi:type="dcterms:W3CDTF">2018-03-25T18:49:10Z</dcterms:modified>
</cp:coreProperties>
</file>